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3"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3d88cc684_1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3d88cc684_1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3d88cc684_1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3d88cc684_1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3d88cc684_1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3d88cc684_1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3d88cc684_1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3d88cc684_1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3d88cc684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b3d88cc684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3d88cc684_1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3d88cc684_1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3d88cc684_1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3d88cc684_1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3d88cc684_1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3d88cc684_1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3d88cc684_1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3d88cc684_1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3d88cc684_1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3d88cc684_1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3517cf43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b3517cf4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3d88cc684_1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3d88cc684_1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d88cc684_1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3d88cc684_1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b3d88cc684_1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b3d88cc684_1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6662486e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6662486e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27d64d55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27d64d55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6662486e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6662486e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27d64d558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27d64d558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27d64d558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27d64d558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27d64d55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27d64d55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b27d64d558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b27d64d558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3517cf4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3517cf4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6662486e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6662486e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6662486e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6662486e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6a0e2807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6a0e2807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6a0e2807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6a0e2807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6a0e2807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6a0e2807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6a0e280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6a0e280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6a0e2807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6a0e2807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3517cf4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3517cf4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3517cf43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3517cf43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b3517cf43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b3517cf43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3517cf4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3517cf4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3517cf43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3517cf43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3517cf43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b3517cf43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3517cf43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3517cf43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b3517cf43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b3517cf43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3517cf43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b3517cf43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b3517cf43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b3517cf43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b3517cf43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b3517cf43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b3517cf43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b3517cf43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3517cf43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b3517cf43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3517cf43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3517cf43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b3517cf4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b3517cf4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b3517cf43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b3517cf43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b3517cf43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b3517cf43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b3517cf43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b3517cf43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3d88cc684_1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3d88cc684_1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b3d88cc684_13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b3d88cc684_13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3517cf4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3517cf4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3517cf4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3517cf4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d88cc684_1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3d88cc684_1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d88cc684_1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3d88cc684_1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Firewalls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By Carlos Gerez Garcia, Christopher Ditto, and Mark Riley Slik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64" name="Google Shape;164;p22"/>
          <p:cNvSpPr txBox="1"/>
          <p:nvPr>
            <p:ph idx="1" type="body"/>
          </p:nvPr>
        </p:nvSpPr>
        <p:spPr>
          <a:xfrm>
            <a:off x="311700" y="1229875"/>
            <a:ext cx="2085000" cy="3339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Click on the ‘Config’ tab</a:t>
            </a:r>
            <a:endParaRPr/>
          </a:p>
          <a:p>
            <a:pPr indent="0" lvl="0" marL="0" rtl="0" algn="l">
              <a:spcBef>
                <a:spcPts val="1200"/>
              </a:spcBef>
              <a:spcAft>
                <a:spcPts val="0"/>
              </a:spcAft>
              <a:buNone/>
            </a:pPr>
            <a:r>
              <a:rPr lang="en"/>
              <a:t>Add the subinterface number and duplicate for the tag as per best practice. </a:t>
            </a:r>
            <a:endParaRPr/>
          </a:p>
          <a:p>
            <a:pPr indent="0" lvl="0" marL="0" rtl="0" algn="l">
              <a:spcBef>
                <a:spcPts val="1200"/>
              </a:spcBef>
              <a:spcAft>
                <a:spcPts val="0"/>
              </a:spcAft>
              <a:buNone/>
            </a:pPr>
            <a:r>
              <a:rPr lang="en"/>
              <a:t>Add default to the ‘Virtual Router’ and then click on the dropdown in the Security Zone and add New Zone.</a:t>
            </a:r>
            <a:endParaRPr/>
          </a:p>
          <a:p>
            <a:pPr indent="0" lvl="0" marL="0" rtl="0" algn="l">
              <a:spcBef>
                <a:spcPts val="1200"/>
              </a:spcBef>
              <a:spcAft>
                <a:spcPts val="1200"/>
              </a:spcAft>
              <a:buNone/>
            </a:pPr>
            <a:r>
              <a:rPr lang="en"/>
              <a:t>Change zone to ‘inside’.</a:t>
            </a:r>
            <a:endParaRPr/>
          </a:p>
        </p:txBody>
      </p:sp>
      <p:pic>
        <p:nvPicPr>
          <p:cNvPr id="165" name="Google Shape;165;p22"/>
          <p:cNvPicPr preferRelativeResize="0"/>
          <p:nvPr/>
        </p:nvPicPr>
        <p:blipFill>
          <a:blip r:embed="rId3">
            <a:alphaModFix/>
          </a:blip>
          <a:stretch>
            <a:fillRect/>
          </a:stretch>
        </p:blipFill>
        <p:spPr>
          <a:xfrm>
            <a:off x="2892750" y="1229874"/>
            <a:ext cx="5939550" cy="1816975"/>
          </a:xfrm>
          <a:prstGeom prst="rect">
            <a:avLst/>
          </a:prstGeom>
          <a:noFill/>
          <a:ln>
            <a:noFill/>
          </a:ln>
        </p:spPr>
      </p:pic>
      <p:cxnSp>
        <p:nvCxnSpPr>
          <p:cNvPr id="166" name="Google Shape;166;p22"/>
          <p:cNvCxnSpPr/>
          <p:nvPr/>
        </p:nvCxnSpPr>
        <p:spPr>
          <a:xfrm flipH="1">
            <a:off x="7383375" y="1341350"/>
            <a:ext cx="616200" cy="182100"/>
          </a:xfrm>
          <a:prstGeom prst="straightConnector1">
            <a:avLst/>
          </a:prstGeom>
          <a:noFill/>
          <a:ln cap="flat" cmpd="sng" w="9525">
            <a:solidFill>
              <a:srgbClr val="FF0000"/>
            </a:solidFill>
            <a:prstDash val="solid"/>
            <a:round/>
            <a:headEnd len="med" w="med" type="none"/>
            <a:tailEnd len="med" w="med" type="triangle"/>
          </a:ln>
        </p:spPr>
      </p:cxnSp>
      <p:cxnSp>
        <p:nvCxnSpPr>
          <p:cNvPr id="167" name="Google Shape;167;p22"/>
          <p:cNvCxnSpPr/>
          <p:nvPr/>
        </p:nvCxnSpPr>
        <p:spPr>
          <a:xfrm flipH="1">
            <a:off x="4160000" y="1607475"/>
            <a:ext cx="616200" cy="182100"/>
          </a:xfrm>
          <a:prstGeom prst="straightConnector1">
            <a:avLst/>
          </a:prstGeom>
          <a:noFill/>
          <a:ln cap="flat" cmpd="sng" w="9525">
            <a:solidFill>
              <a:srgbClr val="FF0000"/>
            </a:solidFill>
            <a:prstDash val="solid"/>
            <a:round/>
            <a:headEnd len="med" w="med" type="none"/>
            <a:tailEnd len="med" w="med" type="triangle"/>
          </a:ln>
        </p:spPr>
      </p:cxnSp>
      <p:cxnSp>
        <p:nvCxnSpPr>
          <p:cNvPr id="168" name="Google Shape;168;p22"/>
          <p:cNvCxnSpPr/>
          <p:nvPr/>
        </p:nvCxnSpPr>
        <p:spPr>
          <a:xfrm flipH="1">
            <a:off x="4572000" y="2571750"/>
            <a:ext cx="616200" cy="182100"/>
          </a:xfrm>
          <a:prstGeom prst="straightConnector1">
            <a:avLst/>
          </a:prstGeom>
          <a:noFill/>
          <a:ln cap="flat" cmpd="sng" w="9525">
            <a:solidFill>
              <a:srgbClr val="FF0000"/>
            </a:solidFill>
            <a:prstDash val="solid"/>
            <a:round/>
            <a:headEnd len="med" w="med" type="none"/>
            <a:tailEnd len="med" w="med" type="triangle"/>
          </a:ln>
        </p:spPr>
      </p:cxnSp>
      <p:cxnSp>
        <p:nvCxnSpPr>
          <p:cNvPr id="169" name="Google Shape;169;p22"/>
          <p:cNvCxnSpPr/>
          <p:nvPr/>
        </p:nvCxnSpPr>
        <p:spPr>
          <a:xfrm flipH="1">
            <a:off x="4351075" y="2327163"/>
            <a:ext cx="616200" cy="182100"/>
          </a:xfrm>
          <a:prstGeom prst="straightConnector1">
            <a:avLst/>
          </a:prstGeom>
          <a:noFill/>
          <a:ln cap="flat" cmpd="sng" w="9525">
            <a:solidFill>
              <a:srgbClr val="FF0000"/>
            </a:solidFill>
            <a:prstDash val="solid"/>
            <a:round/>
            <a:headEnd len="med" w="med" type="none"/>
            <a:tailEnd len="med" w="med" type="triangle"/>
          </a:ln>
        </p:spPr>
      </p:cxnSp>
      <p:cxnSp>
        <p:nvCxnSpPr>
          <p:cNvPr id="170" name="Google Shape;170;p22"/>
          <p:cNvCxnSpPr/>
          <p:nvPr/>
        </p:nvCxnSpPr>
        <p:spPr>
          <a:xfrm flipH="1">
            <a:off x="4351075" y="2207900"/>
            <a:ext cx="616200" cy="182100"/>
          </a:xfrm>
          <a:prstGeom prst="straightConnector1">
            <a:avLst/>
          </a:prstGeom>
          <a:noFill/>
          <a:ln cap="flat" cmpd="sng" w="9525">
            <a:solidFill>
              <a:srgbClr val="FF0000"/>
            </a:solidFill>
            <a:prstDash val="solid"/>
            <a:round/>
            <a:headEnd len="med" w="med" type="none"/>
            <a:tailEnd len="med" w="med" type="triangle"/>
          </a:ln>
        </p:spPr>
      </p:cxnSp>
      <p:pic>
        <p:nvPicPr>
          <p:cNvPr id="171" name="Google Shape;171;p22"/>
          <p:cNvPicPr preferRelativeResize="0"/>
          <p:nvPr/>
        </p:nvPicPr>
        <p:blipFill>
          <a:blip r:embed="rId4">
            <a:alphaModFix/>
          </a:blip>
          <a:stretch>
            <a:fillRect/>
          </a:stretch>
        </p:blipFill>
        <p:spPr>
          <a:xfrm>
            <a:off x="3851775" y="3130925"/>
            <a:ext cx="3781849" cy="1628200"/>
          </a:xfrm>
          <a:prstGeom prst="rect">
            <a:avLst/>
          </a:prstGeom>
          <a:noFill/>
          <a:ln>
            <a:noFill/>
          </a:ln>
        </p:spPr>
      </p:pic>
      <p:cxnSp>
        <p:nvCxnSpPr>
          <p:cNvPr id="172" name="Google Shape;172;p22"/>
          <p:cNvCxnSpPr/>
          <p:nvPr/>
        </p:nvCxnSpPr>
        <p:spPr>
          <a:xfrm flipH="1">
            <a:off x="4776200" y="4138900"/>
            <a:ext cx="616200" cy="182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78" name="Google Shape;178;p23"/>
          <p:cNvSpPr txBox="1"/>
          <p:nvPr>
            <p:ph idx="1" type="body"/>
          </p:nvPr>
        </p:nvSpPr>
        <p:spPr>
          <a:xfrm>
            <a:off x="311700" y="1229875"/>
            <a:ext cx="2127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the ‘IPv4’ tab.</a:t>
            </a:r>
            <a:endParaRPr/>
          </a:p>
          <a:p>
            <a:pPr indent="0" lvl="0" marL="0" rtl="0" algn="l">
              <a:spcBef>
                <a:spcPts val="1200"/>
              </a:spcBef>
              <a:spcAft>
                <a:spcPts val="1200"/>
              </a:spcAft>
              <a:buNone/>
            </a:pPr>
            <a:r>
              <a:rPr lang="en"/>
              <a:t>Select IP and add the IP address reserved for your teams firewall. Be sure to include the subnet mask suffix in CIDR notation.</a:t>
            </a:r>
            <a:endParaRPr/>
          </a:p>
        </p:txBody>
      </p:sp>
      <p:pic>
        <p:nvPicPr>
          <p:cNvPr id="179" name="Google Shape;179;p23"/>
          <p:cNvPicPr preferRelativeResize="0"/>
          <p:nvPr/>
        </p:nvPicPr>
        <p:blipFill>
          <a:blip r:embed="rId3">
            <a:alphaModFix/>
          </a:blip>
          <a:stretch>
            <a:fillRect/>
          </a:stretch>
        </p:blipFill>
        <p:spPr>
          <a:xfrm>
            <a:off x="3011325" y="1280125"/>
            <a:ext cx="4610100" cy="3238500"/>
          </a:xfrm>
          <a:prstGeom prst="rect">
            <a:avLst/>
          </a:prstGeom>
          <a:noFill/>
          <a:ln>
            <a:noFill/>
          </a:ln>
        </p:spPr>
      </p:pic>
      <p:cxnSp>
        <p:nvCxnSpPr>
          <p:cNvPr id="180" name="Google Shape;180;p23"/>
          <p:cNvCxnSpPr/>
          <p:nvPr/>
        </p:nvCxnSpPr>
        <p:spPr>
          <a:xfrm flipH="1">
            <a:off x="4259625" y="1103200"/>
            <a:ext cx="546300" cy="252000"/>
          </a:xfrm>
          <a:prstGeom prst="straightConnector1">
            <a:avLst/>
          </a:prstGeom>
          <a:noFill/>
          <a:ln cap="flat" cmpd="sng" w="9525">
            <a:solidFill>
              <a:srgbClr val="FF0000"/>
            </a:solidFill>
            <a:prstDash val="solid"/>
            <a:round/>
            <a:headEnd len="med" w="med" type="none"/>
            <a:tailEnd len="med" w="med" type="triangle"/>
          </a:ln>
        </p:spPr>
      </p:cxnSp>
      <p:cxnSp>
        <p:nvCxnSpPr>
          <p:cNvPr id="181" name="Google Shape;181;p23"/>
          <p:cNvCxnSpPr/>
          <p:nvPr/>
        </p:nvCxnSpPr>
        <p:spPr>
          <a:xfrm flipH="1">
            <a:off x="3389500" y="2376200"/>
            <a:ext cx="546300" cy="252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87" name="Google Shape;187;p24"/>
          <p:cNvSpPr txBox="1"/>
          <p:nvPr>
            <p:ph idx="1" type="body"/>
          </p:nvPr>
        </p:nvSpPr>
        <p:spPr>
          <a:xfrm>
            <a:off x="311700" y="1229875"/>
            <a:ext cx="17907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Select the ‘Advanced’ tab then select ‘Management Profile’</a:t>
            </a:r>
            <a:endParaRPr/>
          </a:p>
          <a:p>
            <a:pPr indent="0" lvl="0" marL="0" rtl="0" algn="l">
              <a:spcBef>
                <a:spcPts val="1200"/>
              </a:spcBef>
              <a:spcAft>
                <a:spcPts val="0"/>
              </a:spcAft>
              <a:buNone/>
            </a:pPr>
            <a:r>
              <a:rPr lang="en"/>
              <a:t>Create a </a:t>
            </a:r>
            <a:r>
              <a:rPr lang="en"/>
              <a:t>profile</a:t>
            </a:r>
            <a:r>
              <a:rPr lang="en"/>
              <a:t> named ‘470 pin’ and enable the ping option in that new profile.</a:t>
            </a:r>
            <a:endParaRPr/>
          </a:p>
          <a:p>
            <a:pPr indent="0" lvl="0" marL="0" rtl="0" algn="l">
              <a:spcBef>
                <a:spcPts val="1200"/>
              </a:spcBef>
              <a:spcAft>
                <a:spcPts val="1200"/>
              </a:spcAft>
              <a:buNone/>
            </a:pPr>
            <a:r>
              <a:rPr lang="en"/>
              <a:t>Click OK.</a:t>
            </a:r>
            <a:endParaRPr/>
          </a:p>
        </p:txBody>
      </p:sp>
      <p:pic>
        <p:nvPicPr>
          <p:cNvPr id="188" name="Google Shape;188;p24"/>
          <p:cNvPicPr preferRelativeResize="0"/>
          <p:nvPr/>
        </p:nvPicPr>
        <p:blipFill>
          <a:blip r:embed="rId3">
            <a:alphaModFix/>
          </a:blip>
          <a:stretch>
            <a:fillRect/>
          </a:stretch>
        </p:blipFill>
        <p:spPr>
          <a:xfrm>
            <a:off x="2261073" y="1229875"/>
            <a:ext cx="6803074" cy="867450"/>
          </a:xfrm>
          <a:prstGeom prst="rect">
            <a:avLst/>
          </a:prstGeom>
          <a:noFill/>
          <a:ln>
            <a:noFill/>
          </a:ln>
        </p:spPr>
      </p:pic>
      <p:pic>
        <p:nvPicPr>
          <p:cNvPr id="189" name="Google Shape;189;p24"/>
          <p:cNvPicPr preferRelativeResize="0"/>
          <p:nvPr/>
        </p:nvPicPr>
        <p:blipFill>
          <a:blip r:embed="rId4">
            <a:alphaModFix/>
          </a:blip>
          <a:stretch>
            <a:fillRect/>
          </a:stretch>
        </p:blipFill>
        <p:spPr>
          <a:xfrm>
            <a:off x="3767575" y="2179675"/>
            <a:ext cx="3138375" cy="2635475"/>
          </a:xfrm>
          <a:prstGeom prst="rect">
            <a:avLst/>
          </a:prstGeom>
          <a:noFill/>
          <a:ln>
            <a:noFill/>
          </a:ln>
        </p:spPr>
      </p:pic>
      <p:cxnSp>
        <p:nvCxnSpPr>
          <p:cNvPr id="190" name="Google Shape;190;p24"/>
          <p:cNvCxnSpPr/>
          <p:nvPr/>
        </p:nvCxnSpPr>
        <p:spPr>
          <a:xfrm flipH="1">
            <a:off x="5212025" y="977125"/>
            <a:ext cx="742500" cy="336300"/>
          </a:xfrm>
          <a:prstGeom prst="straightConnector1">
            <a:avLst/>
          </a:prstGeom>
          <a:noFill/>
          <a:ln cap="flat" cmpd="sng" w="9525">
            <a:solidFill>
              <a:srgbClr val="FF0000"/>
            </a:solidFill>
            <a:prstDash val="solid"/>
            <a:round/>
            <a:headEnd len="med" w="med" type="none"/>
            <a:tailEnd len="med" w="med" type="triangle"/>
          </a:ln>
        </p:spPr>
      </p:cxnSp>
      <p:cxnSp>
        <p:nvCxnSpPr>
          <p:cNvPr id="191" name="Google Shape;191;p24"/>
          <p:cNvCxnSpPr/>
          <p:nvPr/>
        </p:nvCxnSpPr>
        <p:spPr>
          <a:xfrm flipH="1">
            <a:off x="4059950" y="2964500"/>
            <a:ext cx="742500" cy="336300"/>
          </a:xfrm>
          <a:prstGeom prst="straightConnector1">
            <a:avLst/>
          </a:prstGeom>
          <a:noFill/>
          <a:ln cap="flat" cmpd="sng" w="9525">
            <a:solidFill>
              <a:srgbClr val="FF0000"/>
            </a:solidFill>
            <a:prstDash val="solid"/>
            <a:round/>
            <a:headEnd len="med" w="med" type="none"/>
            <a:tailEnd len="med" w="med" type="triangle"/>
          </a:ln>
        </p:spPr>
      </p:cxnSp>
      <p:cxnSp>
        <p:nvCxnSpPr>
          <p:cNvPr id="192" name="Google Shape;192;p24"/>
          <p:cNvCxnSpPr/>
          <p:nvPr/>
        </p:nvCxnSpPr>
        <p:spPr>
          <a:xfrm flipH="1">
            <a:off x="4802450" y="2097325"/>
            <a:ext cx="742500" cy="336300"/>
          </a:xfrm>
          <a:prstGeom prst="straightConnector1">
            <a:avLst/>
          </a:prstGeom>
          <a:noFill/>
          <a:ln cap="flat" cmpd="sng" w="9525">
            <a:solidFill>
              <a:srgbClr val="FF0000"/>
            </a:solidFill>
            <a:prstDash val="solid"/>
            <a:round/>
            <a:headEnd len="med" w="med" type="none"/>
            <a:tailEnd len="med" w="med" type="triangle"/>
          </a:ln>
        </p:spPr>
      </p:cxnSp>
      <p:cxnSp>
        <p:nvCxnSpPr>
          <p:cNvPr id="193" name="Google Shape;193;p24"/>
          <p:cNvCxnSpPr/>
          <p:nvPr/>
        </p:nvCxnSpPr>
        <p:spPr>
          <a:xfrm flipH="1">
            <a:off x="6397625" y="4232575"/>
            <a:ext cx="742500" cy="336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99" name="Google Shape;199;p25"/>
          <p:cNvSpPr txBox="1"/>
          <p:nvPr>
            <p:ph idx="1" type="body"/>
          </p:nvPr>
        </p:nvSpPr>
        <p:spPr>
          <a:xfrm>
            <a:off x="311700" y="1229875"/>
            <a:ext cx="8520600" cy="92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Check your work in the interface </a:t>
            </a:r>
            <a:r>
              <a:rPr lang="en"/>
              <a:t>table</a:t>
            </a:r>
            <a:r>
              <a:rPr lang="en"/>
              <a:t> and adjust any misconfigurations.</a:t>
            </a:r>
            <a:endParaRPr/>
          </a:p>
        </p:txBody>
      </p:sp>
      <p:pic>
        <p:nvPicPr>
          <p:cNvPr id="200" name="Google Shape;200;p25"/>
          <p:cNvPicPr preferRelativeResize="0"/>
          <p:nvPr/>
        </p:nvPicPr>
        <p:blipFill>
          <a:blip r:embed="rId3">
            <a:alphaModFix/>
          </a:blip>
          <a:stretch>
            <a:fillRect/>
          </a:stretch>
        </p:blipFill>
        <p:spPr>
          <a:xfrm>
            <a:off x="155850" y="2152375"/>
            <a:ext cx="8832299" cy="147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06" name="Google Shape;206;p26"/>
          <p:cNvSpPr txBox="1"/>
          <p:nvPr>
            <p:ph idx="1" type="body"/>
          </p:nvPr>
        </p:nvSpPr>
        <p:spPr>
          <a:xfrm>
            <a:off x="311700" y="1229875"/>
            <a:ext cx="1959000" cy="33390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a:t>Select ‘Virtual Routers’ again then select the teams virtual router.</a:t>
            </a:r>
            <a:endParaRPr/>
          </a:p>
          <a:p>
            <a:pPr indent="0" lvl="0" marL="0" rtl="0" algn="l">
              <a:spcBef>
                <a:spcPts val="1200"/>
              </a:spcBef>
              <a:spcAft>
                <a:spcPts val="0"/>
              </a:spcAft>
              <a:buNone/>
            </a:pPr>
            <a:r>
              <a:rPr lang="en"/>
              <a:t>Click the ‘Static Route’ subtab, then create a new static route.</a:t>
            </a:r>
            <a:endParaRPr/>
          </a:p>
          <a:p>
            <a:pPr indent="0" lvl="0" marL="0" rtl="0" algn="l">
              <a:spcBef>
                <a:spcPts val="1200"/>
              </a:spcBef>
              <a:spcAft>
                <a:spcPts val="0"/>
              </a:spcAft>
              <a:buNone/>
            </a:pPr>
            <a:r>
              <a:rPr lang="en"/>
              <a:t>Name the route after your teams number and the word default. </a:t>
            </a:r>
            <a:endParaRPr/>
          </a:p>
          <a:p>
            <a:pPr indent="0" lvl="0" marL="0" rtl="0" algn="l">
              <a:spcBef>
                <a:spcPts val="1200"/>
              </a:spcBef>
              <a:spcAft>
                <a:spcPts val="0"/>
              </a:spcAft>
              <a:buNone/>
            </a:pPr>
            <a:r>
              <a:rPr lang="en"/>
              <a:t>The default route should be 0.0.0.0/0 which is the network ID for the whole internet. </a:t>
            </a:r>
            <a:endParaRPr/>
          </a:p>
          <a:p>
            <a:pPr indent="0" lvl="0" marL="0" rtl="0" algn="l">
              <a:spcBef>
                <a:spcPts val="1200"/>
              </a:spcBef>
              <a:spcAft>
                <a:spcPts val="1200"/>
              </a:spcAft>
              <a:buNone/>
            </a:pPr>
            <a:r>
              <a:rPr lang="en"/>
              <a:t>The IP address of the next hop should be set  to your teams </a:t>
            </a:r>
            <a:r>
              <a:rPr lang="en"/>
              <a:t>assigned</a:t>
            </a:r>
            <a:r>
              <a:rPr lang="en"/>
              <a:t> gateway router.</a:t>
            </a:r>
            <a:endParaRPr/>
          </a:p>
        </p:txBody>
      </p:sp>
      <p:pic>
        <p:nvPicPr>
          <p:cNvPr id="207" name="Google Shape;207;p26"/>
          <p:cNvPicPr preferRelativeResize="0"/>
          <p:nvPr/>
        </p:nvPicPr>
        <p:blipFill>
          <a:blip r:embed="rId3">
            <a:alphaModFix/>
          </a:blip>
          <a:stretch>
            <a:fillRect/>
          </a:stretch>
        </p:blipFill>
        <p:spPr>
          <a:xfrm>
            <a:off x="2549075" y="1017800"/>
            <a:ext cx="5610125" cy="1683925"/>
          </a:xfrm>
          <a:prstGeom prst="rect">
            <a:avLst/>
          </a:prstGeom>
          <a:noFill/>
          <a:ln>
            <a:noFill/>
          </a:ln>
        </p:spPr>
      </p:pic>
      <p:pic>
        <p:nvPicPr>
          <p:cNvPr id="208" name="Google Shape;208;p26"/>
          <p:cNvPicPr preferRelativeResize="0"/>
          <p:nvPr/>
        </p:nvPicPr>
        <p:blipFill>
          <a:blip r:embed="rId4">
            <a:alphaModFix/>
          </a:blip>
          <a:stretch>
            <a:fillRect/>
          </a:stretch>
        </p:blipFill>
        <p:spPr>
          <a:xfrm>
            <a:off x="3837775" y="2701725"/>
            <a:ext cx="2438900" cy="2197475"/>
          </a:xfrm>
          <a:prstGeom prst="rect">
            <a:avLst/>
          </a:prstGeom>
          <a:noFill/>
          <a:ln>
            <a:noFill/>
          </a:ln>
        </p:spPr>
      </p:pic>
      <p:cxnSp>
        <p:nvCxnSpPr>
          <p:cNvPr id="209" name="Google Shape;209;p26"/>
          <p:cNvCxnSpPr/>
          <p:nvPr/>
        </p:nvCxnSpPr>
        <p:spPr>
          <a:xfrm flipH="1">
            <a:off x="4650275" y="2787325"/>
            <a:ext cx="434100" cy="224100"/>
          </a:xfrm>
          <a:prstGeom prst="straightConnector1">
            <a:avLst/>
          </a:prstGeom>
          <a:noFill/>
          <a:ln cap="flat" cmpd="sng" w="9525">
            <a:solidFill>
              <a:srgbClr val="FF0000"/>
            </a:solidFill>
            <a:prstDash val="solid"/>
            <a:round/>
            <a:headEnd len="med" w="med" type="none"/>
            <a:tailEnd len="med" w="med" type="triangle"/>
          </a:ln>
        </p:spPr>
      </p:cxnSp>
      <p:cxnSp>
        <p:nvCxnSpPr>
          <p:cNvPr id="210" name="Google Shape;210;p26"/>
          <p:cNvCxnSpPr/>
          <p:nvPr/>
        </p:nvCxnSpPr>
        <p:spPr>
          <a:xfrm flipH="1">
            <a:off x="4650275" y="2701725"/>
            <a:ext cx="434100" cy="224100"/>
          </a:xfrm>
          <a:prstGeom prst="straightConnector1">
            <a:avLst/>
          </a:prstGeom>
          <a:noFill/>
          <a:ln cap="flat" cmpd="sng" w="9525">
            <a:solidFill>
              <a:srgbClr val="FF0000"/>
            </a:solidFill>
            <a:prstDash val="solid"/>
            <a:round/>
            <a:headEnd len="med" w="med" type="none"/>
            <a:tailEnd len="med" w="med" type="triangle"/>
          </a:ln>
        </p:spPr>
      </p:cxnSp>
      <p:cxnSp>
        <p:nvCxnSpPr>
          <p:cNvPr id="211" name="Google Shape;211;p26"/>
          <p:cNvCxnSpPr/>
          <p:nvPr/>
        </p:nvCxnSpPr>
        <p:spPr>
          <a:xfrm flipH="1">
            <a:off x="4840175" y="3097025"/>
            <a:ext cx="434100" cy="224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pic>
        <p:nvPicPr>
          <p:cNvPr id="217" name="Google Shape;217;p27"/>
          <p:cNvPicPr preferRelativeResize="0"/>
          <p:nvPr/>
        </p:nvPicPr>
        <p:blipFill>
          <a:blip r:embed="rId3">
            <a:alphaModFix/>
          </a:blip>
          <a:stretch>
            <a:fillRect/>
          </a:stretch>
        </p:blipFill>
        <p:spPr>
          <a:xfrm>
            <a:off x="2372625" y="1017800"/>
            <a:ext cx="4398752" cy="382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23" name="Google Shape;223;p28"/>
          <p:cNvSpPr txBox="1"/>
          <p:nvPr>
            <p:ph idx="1" type="body"/>
          </p:nvPr>
        </p:nvSpPr>
        <p:spPr>
          <a:xfrm>
            <a:off x="311700" y="1229875"/>
            <a:ext cx="1720800" cy="33390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Click the ‘Policy’ tab.</a:t>
            </a:r>
            <a:endParaRPr/>
          </a:p>
          <a:p>
            <a:pPr indent="0" lvl="0" marL="0" rtl="0" algn="l">
              <a:spcBef>
                <a:spcPts val="1200"/>
              </a:spcBef>
              <a:spcAft>
                <a:spcPts val="0"/>
              </a:spcAft>
              <a:buNone/>
            </a:pPr>
            <a:r>
              <a:rPr lang="en"/>
              <a:t>Select ‘Security’ then click ‘Add’ at the bottom corner to set a new security rule. </a:t>
            </a:r>
            <a:endParaRPr/>
          </a:p>
          <a:p>
            <a:pPr indent="0" lvl="0" marL="0" rtl="0" algn="l">
              <a:spcBef>
                <a:spcPts val="1200"/>
              </a:spcBef>
              <a:spcAft>
                <a:spcPts val="0"/>
              </a:spcAft>
              <a:buNone/>
            </a:pPr>
            <a:r>
              <a:rPr lang="en"/>
              <a:t>You will set an outbound ‘client’ server that will allow inside zines to access Internet servers via your outside zone. </a:t>
            </a:r>
            <a:endParaRPr/>
          </a:p>
          <a:p>
            <a:pPr indent="0" lvl="0" marL="0" rtl="0" algn="l">
              <a:spcBef>
                <a:spcPts val="1200"/>
              </a:spcBef>
              <a:spcAft>
                <a:spcPts val="1200"/>
              </a:spcAft>
              <a:buNone/>
            </a:pPr>
            <a:r>
              <a:rPr lang="en"/>
              <a:t>Set the name to your team name-Outbound and the rule type to universal.</a:t>
            </a:r>
            <a:endParaRPr/>
          </a:p>
        </p:txBody>
      </p:sp>
      <p:pic>
        <p:nvPicPr>
          <p:cNvPr id="224" name="Google Shape;224;p28"/>
          <p:cNvPicPr preferRelativeResize="0"/>
          <p:nvPr/>
        </p:nvPicPr>
        <p:blipFill>
          <a:blip r:embed="rId3">
            <a:alphaModFix/>
          </a:blip>
          <a:stretch>
            <a:fillRect/>
          </a:stretch>
        </p:blipFill>
        <p:spPr>
          <a:xfrm>
            <a:off x="2032500" y="1229875"/>
            <a:ext cx="6901426" cy="966950"/>
          </a:xfrm>
          <a:prstGeom prst="rect">
            <a:avLst/>
          </a:prstGeom>
          <a:noFill/>
          <a:ln>
            <a:noFill/>
          </a:ln>
        </p:spPr>
      </p:pic>
      <p:cxnSp>
        <p:nvCxnSpPr>
          <p:cNvPr id="225" name="Google Shape;225;p28"/>
          <p:cNvCxnSpPr/>
          <p:nvPr/>
        </p:nvCxnSpPr>
        <p:spPr>
          <a:xfrm flipH="1">
            <a:off x="6402625" y="739000"/>
            <a:ext cx="518400" cy="546300"/>
          </a:xfrm>
          <a:prstGeom prst="straightConnector1">
            <a:avLst/>
          </a:prstGeom>
          <a:noFill/>
          <a:ln cap="flat" cmpd="sng" w="9525">
            <a:solidFill>
              <a:srgbClr val="FF0000"/>
            </a:solidFill>
            <a:prstDash val="solid"/>
            <a:round/>
            <a:headEnd len="med" w="med" type="none"/>
            <a:tailEnd len="med" w="med" type="triangle"/>
          </a:ln>
        </p:spPr>
      </p:cxnSp>
      <p:cxnSp>
        <p:nvCxnSpPr>
          <p:cNvPr id="226" name="Google Shape;226;p28"/>
          <p:cNvCxnSpPr/>
          <p:nvPr/>
        </p:nvCxnSpPr>
        <p:spPr>
          <a:xfrm flipH="1">
            <a:off x="2745025" y="1507725"/>
            <a:ext cx="518400" cy="546300"/>
          </a:xfrm>
          <a:prstGeom prst="straightConnector1">
            <a:avLst/>
          </a:prstGeom>
          <a:noFill/>
          <a:ln cap="flat" cmpd="sng" w="9525">
            <a:solidFill>
              <a:srgbClr val="FF0000"/>
            </a:solidFill>
            <a:prstDash val="solid"/>
            <a:round/>
            <a:headEnd len="med" w="med" type="none"/>
            <a:tailEnd len="med" w="med" type="triangle"/>
          </a:ln>
        </p:spPr>
      </p:cxnSp>
      <p:sp>
        <p:nvSpPr>
          <p:cNvPr id="227" name="Google Shape;227;p28"/>
          <p:cNvSpPr/>
          <p:nvPr/>
        </p:nvSpPr>
        <p:spPr>
          <a:xfrm>
            <a:off x="2745025" y="2054025"/>
            <a:ext cx="292475" cy="142800"/>
          </a:xfrm>
          <a:prstGeom prst="flowChartProcess">
            <a:avLst/>
          </a:prstGeom>
          <a:solidFill>
            <a:srgbClr val="D6E1E7"/>
          </a:solidFill>
          <a:ln cap="flat" cmpd="sng" w="9525">
            <a:solidFill>
              <a:srgbClr val="D6E1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28" name="Google Shape;228;p28"/>
          <p:cNvPicPr preferRelativeResize="0"/>
          <p:nvPr/>
        </p:nvPicPr>
        <p:blipFill>
          <a:blip r:embed="rId4">
            <a:alphaModFix/>
          </a:blip>
          <a:stretch>
            <a:fillRect/>
          </a:stretch>
        </p:blipFill>
        <p:spPr>
          <a:xfrm>
            <a:off x="2822463" y="2336900"/>
            <a:ext cx="5321499" cy="2372050"/>
          </a:xfrm>
          <a:prstGeom prst="rect">
            <a:avLst/>
          </a:prstGeom>
          <a:noFill/>
          <a:ln>
            <a:noFill/>
          </a:ln>
        </p:spPr>
      </p:pic>
      <p:cxnSp>
        <p:nvCxnSpPr>
          <p:cNvPr id="229" name="Google Shape;229;p28"/>
          <p:cNvCxnSpPr/>
          <p:nvPr/>
        </p:nvCxnSpPr>
        <p:spPr>
          <a:xfrm flipH="1">
            <a:off x="4410225" y="2298600"/>
            <a:ext cx="518400" cy="546300"/>
          </a:xfrm>
          <a:prstGeom prst="straightConnector1">
            <a:avLst/>
          </a:prstGeom>
          <a:noFill/>
          <a:ln cap="flat" cmpd="sng" w="9525">
            <a:solidFill>
              <a:srgbClr val="FF0000"/>
            </a:solidFill>
            <a:prstDash val="solid"/>
            <a:round/>
            <a:headEnd len="med" w="med" type="none"/>
            <a:tailEnd len="med" w="med" type="triangle"/>
          </a:ln>
        </p:spPr>
      </p:cxnSp>
      <p:cxnSp>
        <p:nvCxnSpPr>
          <p:cNvPr id="230" name="Google Shape;230;p28"/>
          <p:cNvCxnSpPr/>
          <p:nvPr/>
        </p:nvCxnSpPr>
        <p:spPr>
          <a:xfrm flipH="1">
            <a:off x="4506575" y="2512900"/>
            <a:ext cx="518400" cy="546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36" name="Google Shape;236;p29"/>
          <p:cNvSpPr txBox="1"/>
          <p:nvPr>
            <p:ph idx="1" type="body"/>
          </p:nvPr>
        </p:nvSpPr>
        <p:spPr>
          <a:xfrm>
            <a:off x="311700" y="1229875"/>
            <a:ext cx="2014800" cy="3339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Select the ‘Source’ tab and then click on Add.</a:t>
            </a:r>
            <a:endParaRPr/>
          </a:p>
          <a:p>
            <a:pPr indent="0" lvl="0" marL="0" rtl="0" algn="l">
              <a:spcBef>
                <a:spcPts val="1200"/>
              </a:spcBef>
              <a:spcAft>
                <a:spcPts val="0"/>
              </a:spcAft>
              <a:buNone/>
            </a:pPr>
            <a:r>
              <a:rPr lang="en"/>
              <a:t>Add your DMZ, then click ‘Add’ then add your inside zone.</a:t>
            </a:r>
            <a:endParaRPr/>
          </a:p>
          <a:p>
            <a:pPr indent="0" lvl="0" marL="0" rtl="0" algn="l">
              <a:spcBef>
                <a:spcPts val="1200"/>
              </a:spcBef>
              <a:spcAft>
                <a:spcPts val="1200"/>
              </a:spcAft>
              <a:buNone/>
            </a:pPr>
            <a:r>
              <a:rPr lang="en"/>
              <a:t>Under ‘Source Addresses’ click ‘Add’ and enter your teams DMZ subnet and the repeat with your inside zone subnet.</a:t>
            </a:r>
            <a:endParaRPr/>
          </a:p>
        </p:txBody>
      </p:sp>
      <p:pic>
        <p:nvPicPr>
          <p:cNvPr id="237" name="Google Shape;237;p29"/>
          <p:cNvPicPr preferRelativeResize="0"/>
          <p:nvPr/>
        </p:nvPicPr>
        <p:blipFill>
          <a:blip r:embed="rId3">
            <a:alphaModFix/>
          </a:blip>
          <a:stretch>
            <a:fillRect/>
          </a:stretch>
        </p:blipFill>
        <p:spPr>
          <a:xfrm>
            <a:off x="2478900" y="1170200"/>
            <a:ext cx="3013375" cy="2860525"/>
          </a:xfrm>
          <a:prstGeom prst="rect">
            <a:avLst/>
          </a:prstGeom>
          <a:noFill/>
          <a:ln>
            <a:noFill/>
          </a:ln>
        </p:spPr>
      </p:pic>
      <p:pic>
        <p:nvPicPr>
          <p:cNvPr id="238" name="Google Shape;238;p29"/>
          <p:cNvPicPr preferRelativeResize="0"/>
          <p:nvPr/>
        </p:nvPicPr>
        <p:blipFill>
          <a:blip r:embed="rId4">
            <a:alphaModFix/>
          </a:blip>
          <a:stretch>
            <a:fillRect/>
          </a:stretch>
        </p:blipFill>
        <p:spPr>
          <a:xfrm>
            <a:off x="5644675" y="1170200"/>
            <a:ext cx="3346924" cy="2860525"/>
          </a:xfrm>
          <a:prstGeom prst="rect">
            <a:avLst/>
          </a:prstGeom>
          <a:noFill/>
          <a:ln>
            <a:noFill/>
          </a:ln>
        </p:spPr>
      </p:pic>
      <p:cxnSp>
        <p:nvCxnSpPr>
          <p:cNvPr id="239" name="Google Shape;239;p29"/>
          <p:cNvCxnSpPr/>
          <p:nvPr/>
        </p:nvCxnSpPr>
        <p:spPr>
          <a:xfrm flipH="1">
            <a:off x="3167125" y="1313300"/>
            <a:ext cx="308100" cy="168000"/>
          </a:xfrm>
          <a:prstGeom prst="straightConnector1">
            <a:avLst/>
          </a:prstGeom>
          <a:noFill/>
          <a:ln cap="flat" cmpd="sng" w="9525">
            <a:solidFill>
              <a:srgbClr val="FF0000"/>
            </a:solidFill>
            <a:prstDash val="solid"/>
            <a:round/>
            <a:headEnd len="med" w="med" type="none"/>
            <a:tailEnd len="med" w="med" type="triangle"/>
          </a:ln>
        </p:spPr>
      </p:cxnSp>
      <p:cxnSp>
        <p:nvCxnSpPr>
          <p:cNvPr id="240" name="Google Shape;240;p29"/>
          <p:cNvCxnSpPr/>
          <p:nvPr/>
        </p:nvCxnSpPr>
        <p:spPr>
          <a:xfrm flipH="1">
            <a:off x="2859025" y="2815375"/>
            <a:ext cx="308100" cy="168000"/>
          </a:xfrm>
          <a:prstGeom prst="straightConnector1">
            <a:avLst/>
          </a:prstGeom>
          <a:noFill/>
          <a:ln cap="flat" cmpd="sng" w="9525">
            <a:solidFill>
              <a:srgbClr val="FF0000"/>
            </a:solidFill>
            <a:prstDash val="solid"/>
            <a:round/>
            <a:headEnd len="med" w="med" type="none"/>
            <a:tailEnd len="med" w="med" type="triangle"/>
          </a:ln>
        </p:spPr>
      </p:cxnSp>
      <p:cxnSp>
        <p:nvCxnSpPr>
          <p:cNvPr id="241" name="Google Shape;241;p29"/>
          <p:cNvCxnSpPr/>
          <p:nvPr/>
        </p:nvCxnSpPr>
        <p:spPr>
          <a:xfrm flipH="1">
            <a:off x="6229700" y="2075300"/>
            <a:ext cx="308100" cy="168000"/>
          </a:xfrm>
          <a:prstGeom prst="straightConnector1">
            <a:avLst/>
          </a:prstGeom>
          <a:noFill/>
          <a:ln cap="flat" cmpd="sng" w="9525">
            <a:solidFill>
              <a:srgbClr val="FF0000"/>
            </a:solidFill>
            <a:prstDash val="solid"/>
            <a:round/>
            <a:headEnd len="med" w="med" type="none"/>
            <a:tailEnd len="med" w="med" type="triangle"/>
          </a:ln>
        </p:spPr>
      </p:cxnSp>
      <p:cxnSp>
        <p:nvCxnSpPr>
          <p:cNvPr id="242" name="Google Shape;242;p29"/>
          <p:cNvCxnSpPr/>
          <p:nvPr/>
        </p:nvCxnSpPr>
        <p:spPr>
          <a:xfrm flipH="1">
            <a:off x="6229700" y="2316775"/>
            <a:ext cx="308100" cy="168000"/>
          </a:xfrm>
          <a:prstGeom prst="straightConnector1">
            <a:avLst/>
          </a:prstGeom>
          <a:noFill/>
          <a:ln cap="flat" cmpd="sng" w="9525">
            <a:solidFill>
              <a:srgbClr val="FF0000"/>
            </a:solidFill>
            <a:prstDash val="solid"/>
            <a:round/>
            <a:headEnd len="med" w="med" type="none"/>
            <a:tailEnd len="med" w="med" type="triangle"/>
          </a:ln>
        </p:spPr>
      </p:cxnSp>
      <p:cxnSp>
        <p:nvCxnSpPr>
          <p:cNvPr id="243" name="Google Shape;243;p29"/>
          <p:cNvCxnSpPr/>
          <p:nvPr/>
        </p:nvCxnSpPr>
        <p:spPr>
          <a:xfrm flipH="1">
            <a:off x="8259075" y="2075300"/>
            <a:ext cx="308100" cy="168000"/>
          </a:xfrm>
          <a:prstGeom prst="straightConnector1">
            <a:avLst/>
          </a:prstGeom>
          <a:noFill/>
          <a:ln cap="flat" cmpd="sng" w="9525">
            <a:solidFill>
              <a:srgbClr val="FF0000"/>
            </a:solidFill>
            <a:prstDash val="solid"/>
            <a:round/>
            <a:headEnd len="med" w="med" type="none"/>
            <a:tailEnd len="med" w="med" type="triangle"/>
          </a:ln>
        </p:spPr>
      </p:cxnSp>
      <p:cxnSp>
        <p:nvCxnSpPr>
          <p:cNvPr id="244" name="Google Shape;244;p29"/>
          <p:cNvCxnSpPr/>
          <p:nvPr/>
        </p:nvCxnSpPr>
        <p:spPr>
          <a:xfrm flipH="1">
            <a:off x="8259075" y="2316775"/>
            <a:ext cx="308100" cy="168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50" name="Google Shape;250;p30"/>
          <p:cNvSpPr txBox="1"/>
          <p:nvPr>
            <p:ph idx="1" type="body"/>
          </p:nvPr>
        </p:nvSpPr>
        <p:spPr>
          <a:xfrm>
            <a:off x="311700" y="1229875"/>
            <a:ext cx="1832700" cy="3339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Select the ‘Destination’ tab then use the same procedure to add the outside zone</a:t>
            </a:r>
            <a:endParaRPr/>
          </a:p>
          <a:p>
            <a:pPr indent="0" lvl="0" marL="0" rtl="0" algn="l">
              <a:spcBef>
                <a:spcPts val="1200"/>
              </a:spcBef>
              <a:spcAft>
                <a:spcPts val="1200"/>
              </a:spcAft>
              <a:buNone/>
            </a:pPr>
            <a:r>
              <a:rPr lang="en"/>
              <a:t>Select ‘Actions’ tab then check the ‘Log at Session Start’ and ’Log at Session End’ boxes.</a:t>
            </a:r>
            <a:endParaRPr/>
          </a:p>
        </p:txBody>
      </p:sp>
      <p:pic>
        <p:nvPicPr>
          <p:cNvPr id="251" name="Google Shape;251;p30"/>
          <p:cNvPicPr preferRelativeResize="0"/>
          <p:nvPr/>
        </p:nvPicPr>
        <p:blipFill>
          <a:blip r:embed="rId3">
            <a:alphaModFix/>
          </a:blip>
          <a:stretch>
            <a:fillRect/>
          </a:stretch>
        </p:blipFill>
        <p:spPr>
          <a:xfrm>
            <a:off x="2534925" y="1431750"/>
            <a:ext cx="3513544" cy="2346925"/>
          </a:xfrm>
          <a:prstGeom prst="rect">
            <a:avLst/>
          </a:prstGeom>
          <a:noFill/>
          <a:ln>
            <a:noFill/>
          </a:ln>
        </p:spPr>
      </p:pic>
      <p:cxnSp>
        <p:nvCxnSpPr>
          <p:cNvPr id="252" name="Google Shape;252;p30"/>
          <p:cNvCxnSpPr/>
          <p:nvPr/>
        </p:nvCxnSpPr>
        <p:spPr>
          <a:xfrm flipH="1">
            <a:off x="2872750" y="2966175"/>
            <a:ext cx="336300" cy="238200"/>
          </a:xfrm>
          <a:prstGeom prst="straightConnector1">
            <a:avLst/>
          </a:prstGeom>
          <a:noFill/>
          <a:ln cap="flat" cmpd="sng" w="9525">
            <a:solidFill>
              <a:srgbClr val="FF0000"/>
            </a:solidFill>
            <a:prstDash val="solid"/>
            <a:round/>
            <a:headEnd len="med" w="med" type="none"/>
            <a:tailEnd len="med" w="med" type="triangle"/>
          </a:ln>
        </p:spPr>
      </p:cxnSp>
      <p:cxnSp>
        <p:nvCxnSpPr>
          <p:cNvPr id="253" name="Google Shape;253;p30"/>
          <p:cNvCxnSpPr/>
          <p:nvPr/>
        </p:nvCxnSpPr>
        <p:spPr>
          <a:xfrm flipH="1">
            <a:off x="3209050" y="2005963"/>
            <a:ext cx="336300" cy="238200"/>
          </a:xfrm>
          <a:prstGeom prst="straightConnector1">
            <a:avLst/>
          </a:prstGeom>
          <a:noFill/>
          <a:ln cap="flat" cmpd="sng" w="9525">
            <a:solidFill>
              <a:srgbClr val="FF0000"/>
            </a:solidFill>
            <a:prstDash val="solid"/>
            <a:round/>
            <a:headEnd len="med" w="med" type="none"/>
            <a:tailEnd len="med" w="med" type="triangle"/>
          </a:ln>
        </p:spPr>
      </p:cxnSp>
      <p:pic>
        <p:nvPicPr>
          <p:cNvPr id="254" name="Google Shape;254;p30"/>
          <p:cNvPicPr preferRelativeResize="0"/>
          <p:nvPr/>
        </p:nvPicPr>
        <p:blipFill>
          <a:blip r:embed="rId4">
            <a:alphaModFix/>
          </a:blip>
          <a:stretch>
            <a:fillRect/>
          </a:stretch>
        </p:blipFill>
        <p:spPr>
          <a:xfrm>
            <a:off x="6200869" y="1170200"/>
            <a:ext cx="2790730" cy="2548792"/>
          </a:xfrm>
          <a:prstGeom prst="rect">
            <a:avLst/>
          </a:prstGeom>
          <a:noFill/>
          <a:ln>
            <a:noFill/>
          </a:ln>
        </p:spPr>
      </p:pic>
      <p:cxnSp>
        <p:nvCxnSpPr>
          <p:cNvPr id="255" name="Google Shape;255;p30"/>
          <p:cNvCxnSpPr/>
          <p:nvPr/>
        </p:nvCxnSpPr>
        <p:spPr>
          <a:xfrm flipH="1">
            <a:off x="7813975" y="1927950"/>
            <a:ext cx="336300" cy="238200"/>
          </a:xfrm>
          <a:prstGeom prst="straightConnector1">
            <a:avLst/>
          </a:prstGeom>
          <a:noFill/>
          <a:ln cap="flat" cmpd="sng" w="9525">
            <a:solidFill>
              <a:srgbClr val="FF0000"/>
            </a:solidFill>
            <a:prstDash val="solid"/>
            <a:round/>
            <a:headEnd len="med" w="med" type="none"/>
            <a:tailEnd len="med" w="med" type="triangle"/>
          </a:ln>
        </p:spPr>
      </p:cxnSp>
      <p:cxnSp>
        <p:nvCxnSpPr>
          <p:cNvPr id="256" name="Google Shape;256;p30"/>
          <p:cNvCxnSpPr/>
          <p:nvPr/>
        </p:nvCxnSpPr>
        <p:spPr>
          <a:xfrm flipH="1">
            <a:off x="7813975" y="1767775"/>
            <a:ext cx="336300" cy="238200"/>
          </a:xfrm>
          <a:prstGeom prst="straightConnector1">
            <a:avLst/>
          </a:prstGeom>
          <a:noFill/>
          <a:ln cap="flat" cmpd="sng" w="9525">
            <a:solidFill>
              <a:srgbClr val="FF0000"/>
            </a:solidFill>
            <a:prstDash val="solid"/>
            <a:round/>
            <a:headEnd len="med" w="med" type="none"/>
            <a:tailEnd len="med" w="med" type="triangle"/>
          </a:ln>
        </p:spPr>
      </p:cxnSp>
      <p:cxnSp>
        <p:nvCxnSpPr>
          <p:cNvPr id="257" name="Google Shape;257;p30"/>
          <p:cNvCxnSpPr/>
          <p:nvPr/>
        </p:nvCxnSpPr>
        <p:spPr>
          <a:xfrm flipH="1">
            <a:off x="6761750" y="1322250"/>
            <a:ext cx="336300" cy="238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63" name="Google Shape;263;p31"/>
          <p:cNvSpPr txBox="1"/>
          <p:nvPr>
            <p:ph idx="1" type="body"/>
          </p:nvPr>
        </p:nvSpPr>
        <p:spPr>
          <a:xfrm>
            <a:off x="311700" y="1229875"/>
            <a:ext cx="19308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Select ‘NAT’ on the left and then select ‘Add’.</a:t>
            </a:r>
            <a:endParaRPr/>
          </a:p>
          <a:p>
            <a:pPr indent="0" lvl="0" marL="0" rtl="0" algn="l">
              <a:spcBef>
                <a:spcPts val="1200"/>
              </a:spcBef>
              <a:spcAft>
                <a:spcPts val="1200"/>
              </a:spcAft>
              <a:buNone/>
            </a:pPr>
            <a:r>
              <a:rPr lang="en"/>
              <a:t>Under the ‘General’ tab name the new policy after your team name and the word dynamic.</a:t>
            </a:r>
            <a:endParaRPr/>
          </a:p>
        </p:txBody>
      </p:sp>
      <p:pic>
        <p:nvPicPr>
          <p:cNvPr id="264" name="Google Shape;264;p31"/>
          <p:cNvPicPr preferRelativeResize="0"/>
          <p:nvPr/>
        </p:nvPicPr>
        <p:blipFill>
          <a:blip r:embed="rId3">
            <a:alphaModFix/>
          </a:blip>
          <a:stretch>
            <a:fillRect/>
          </a:stretch>
        </p:blipFill>
        <p:spPr>
          <a:xfrm>
            <a:off x="2436925" y="987012"/>
            <a:ext cx="5856824" cy="2053475"/>
          </a:xfrm>
          <a:prstGeom prst="rect">
            <a:avLst/>
          </a:prstGeom>
          <a:noFill/>
          <a:ln>
            <a:noFill/>
          </a:ln>
        </p:spPr>
      </p:pic>
      <p:cxnSp>
        <p:nvCxnSpPr>
          <p:cNvPr id="265" name="Google Shape;265;p31"/>
          <p:cNvCxnSpPr/>
          <p:nvPr/>
        </p:nvCxnSpPr>
        <p:spPr>
          <a:xfrm flipH="1">
            <a:off x="3153000" y="1593450"/>
            <a:ext cx="686400" cy="252300"/>
          </a:xfrm>
          <a:prstGeom prst="straightConnector1">
            <a:avLst/>
          </a:prstGeom>
          <a:noFill/>
          <a:ln cap="flat" cmpd="sng" w="9525">
            <a:solidFill>
              <a:srgbClr val="FF0000"/>
            </a:solidFill>
            <a:prstDash val="solid"/>
            <a:round/>
            <a:headEnd len="med" w="med" type="none"/>
            <a:tailEnd len="med" w="med" type="triangle"/>
          </a:ln>
        </p:spPr>
      </p:cxnSp>
      <p:pic>
        <p:nvPicPr>
          <p:cNvPr id="266" name="Google Shape;266;p31"/>
          <p:cNvPicPr preferRelativeResize="0"/>
          <p:nvPr/>
        </p:nvPicPr>
        <p:blipFill>
          <a:blip r:embed="rId4">
            <a:alphaModFix/>
          </a:blip>
          <a:stretch>
            <a:fillRect/>
          </a:stretch>
        </p:blipFill>
        <p:spPr>
          <a:xfrm>
            <a:off x="2436925" y="2926725"/>
            <a:ext cx="5478526" cy="1958425"/>
          </a:xfrm>
          <a:prstGeom prst="rect">
            <a:avLst/>
          </a:prstGeom>
          <a:noFill/>
          <a:ln>
            <a:noFill/>
          </a:ln>
        </p:spPr>
      </p:pic>
      <p:cxnSp>
        <p:nvCxnSpPr>
          <p:cNvPr id="267" name="Google Shape;267;p31"/>
          <p:cNvCxnSpPr/>
          <p:nvPr/>
        </p:nvCxnSpPr>
        <p:spPr>
          <a:xfrm flipH="1">
            <a:off x="3839400" y="3118550"/>
            <a:ext cx="686400" cy="252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6216675" y="1462725"/>
            <a:ext cx="2468400" cy="63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700"/>
              <a:t>Diagram Outline for Team 10</a:t>
            </a:r>
            <a:endParaRPr sz="1700"/>
          </a:p>
        </p:txBody>
      </p:sp>
      <p:pic>
        <p:nvPicPr>
          <p:cNvPr id="92" name="Google Shape;92;p14"/>
          <p:cNvPicPr preferRelativeResize="0"/>
          <p:nvPr/>
        </p:nvPicPr>
        <p:blipFill rotWithShape="1">
          <a:blip r:embed="rId3">
            <a:alphaModFix/>
          </a:blip>
          <a:srcRect b="0" l="1522" r="1531" t="0"/>
          <a:stretch/>
        </p:blipFill>
        <p:spPr>
          <a:xfrm>
            <a:off x="152400" y="105575"/>
            <a:ext cx="5880551" cy="4885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73" name="Google Shape;273;p32"/>
          <p:cNvSpPr txBox="1"/>
          <p:nvPr>
            <p:ph idx="1" type="body"/>
          </p:nvPr>
        </p:nvSpPr>
        <p:spPr>
          <a:xfrm>
            <a:off x="311700" y="1229875"/>
            <a:ext cx="1524600" cy="3339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Click the ‘Original Packet’ tab.</a:t>
            </a:r>
            <a:endParaRPr/>
          </a:p>
          <a:p>
            <a:pPr indent="0" lvl="0" marL="0" rtl="0" algn="l">
              <a:spcBef>
                <a:spcPts val="1200"/>
              </a:spcBef>
              <a:spcAft>
                <a:spcPts val="1200"/>
              </a:spcAft>
              <a:buNone/>
            </a:pPr>
            <a:r>
              <a:rPr lang="en"/>
              <a:t>Specify the teams DMZ and inside zones as source zones and specify the correct numbered subinterface for the teams outside zone.</a:t>
            </a:r>
            <a:endParaRPr/>
          </a:p>
        </p:txBody>
      </p:sp>
      <p:pic>
        <p:nvPicPr>
          <p:cNvPr id="274" name="Google Shape;274;p32"/>
          <p:cNvPicPr preferRelativeResize="0"/>
          <p:nvPr/>
        </p:nvPicPr>
        <p:blipFill>
          <a:blip r:embed="rId3">
            <a:alphaModFix/>
          </a:blip>
          <a:stretch>
            <a:fillRect/>
          </a:stretch>
        </p:blipFill>
        <p:spPr>
          <a:xfrm>
            <a:off x="1974675" y="1229875"/>
            <a:ext cx="6704808" cy="3339000"/>
          </a:xfrm>
          <a:prstGeom prst="rect">
            <a:avLst/>
          </a:prstGeom>
          <a:noFill/>
          <a:ln>
            <a:noFill/>
          </a:ln>
        </p:spPr>
      </p:pic>
      <p:cxnSp>
        <p:nvCxnSpPr>
          <p:cNvPr id="275" name="Google Shape;275;p32"/>
          <p:cNvCxnSpPr/>
          <p:nvPr/>
        </p:nvCxnSpPr>
        <p:spPr>
          <a:xfrm flipH="1">
            <a:off x="3153100" y="1313300"/>
            <a:ext cx="490200" cy="336300"/>
          </a:xfrm>
          <a:prstGeom prst="straightConnector1">
            <a:avLst/>
          </a:prstGeom>
          <a:noFill/>
          <a:ln cap="flat" cmpd="sng" w="9525">
            <a:solidFill>
              <a:srgbClr val="FF0000"/>
            </a:solidFill>
            <a:prstDash val="solid"/>
            <a:round/>
            <a:headEnd len="med" w="med" type="none"/>
            <a:tailEnd len="med" w="med" type="triangle"/>
          </a:ln>
        </p:spPr>
      </p:cxnSp>
      <p:cxnSp>
        <p:nvCxnSpPr>
          <p:cNvPr id="276" name="Google Shape;276;p32"/>
          <p:cNvCxnSpPr/>
          <p:nvPr/>
        </p:nvCxnSpPr>
        <p:spPr>
          <a:xfrm flipH="1">
            <a:off x="4572000" y="1941950"/>
            <a:ext cx="490200" cy="336300"/>
          </a:xfrm>
          <a:prstGeom prst="straightConnector1">
            <a:avLst/>
          </a:prstGeom>
          <a:noFill/>
          <a:ln cap="flat" cmpd="sng" w="9525">
            <a:solidFill>
              <a:srgbClr val="FF0000"/>
            </a:solidFill>
            <a:prstDash val="solid"/>
            <a:round/>
            <a:headEnd len="med" w="med" type="none"/>
            <a:tailEnd len="med" w="med" type="triangle"/>
          </a:ln>
        </p:spPr>
      </p:cxnSp>
      <p:cxnSp>
        <p:nvCxnSpPr>
          <p:cNvPr id="277" name="Google Shape;277;p32"/>
          <p:cNvCxnSpPr/>
          <p:nvPr/>
        </p:nvCxnSpPr>
        <p:spPr>
          <a:xfrm flipH="1">
            <a:off x="4572000" y="2640625"/>
            <a:ext cx="490200" cy="336300"/>
          </a:xfrm>
          <a:prstGeom prst="straightConnector1">
            <a:avLst/>
          </a:prstGeom>
          <a:noFill/>
          <a:ln cap="flat" cmpd="sng" w="9525">
            <a:solidFill>
              <a:srgbClr val="FF0000"/>
            </a:solidFill>
            <a:prstDash val="solid"/>
            <a:round/>
            <a:headEnd len="med" w="med" type="none"/>
            <a:tailEnd len="med" w="med" type="triangle"/>
          </a:ln>
        </p:spPr>
      </p:cxnSp>
      <p:cxnSp>
        <p:nvCxnSpPr>
          <p:cNvPr id="278" name="Google Shape;278;p32"/>
          <p:cNvCxnSpPr/>
          <p:nvPr/>
        </p:nvCxnSpPr>
        <p:spPr>
          <a:xfrm flipH="1">
            <a:off x="2335625" y="3407675"/>
            <a:ext cx="490200" cy="336300"/>
          </a:xfrm>
          <a:prstGeom prst="straightConnector1">
            <a:avLst/>
          </a:prstGeom>
          <a:noFill/>
          <a:ln cap="flat" cmpd="sng" w="9525">
            <a:solidFill>
              <a:srgbClr val="FF0000"/>
            </a:solidFill>
            <a:prstDash val="solid"/>
            <a:round/>
            <a:headEnd len="med" w="med" type="none"/>
            <a:tailEnd len="med" w="med" type="triangle"/>
          </a:ln>
        </p:spPr>
      </p:cxnSp>
      <p:cxnSp>
        <p:nvCxnSpPr>
          <p:cNvPr id="279" name="Google Shape;279;p32"/>
          <p:cNvCxnSpPr/>
          <p:nvPr/>
        </p:nvCxnSpPr>
        <p:spPr>
          <a:xfrm flipH="1">
            <a:off x="5639675" y="3407675"/>
            <a:ext cx="490200" cy="336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85" name="Google Shape;285;p33"/>
          <p:cNvSpPr txBox="1"/>
          <p:nvPr>
            <p:ph idx="1" type="body"/>
          </p:nvPr>
        </p:nvSpPr>
        <p:spPr>
          <a:xfrm>
            <a:off x="311700" y="1229875"/>
            <a:ext cx="2112900" cy="33390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Select the ‘Translated Packet’ tab.</a:t>
            </a:r>
            <a:endParaRPr/>
          </a:p>
          <a:p>
            <a:pPr indent="0" lvl="0" marL="0" rtl="0" algn="l">
              <a:spcBef>
                <a:spcPts val="1200"/>
              </a:spcBef>
              <a:spcAft>
                <a:spcPts val="0"/>
              </a:spcAft>
              <a:buNone/>
            </a:pPr>
            <a:r>
              <a:rPr lang="en"/>
              <a:t>Change the ‘Transition Type’ to ‘Dynamic IP and Port’</a:t>
            </a:r>
            <a:endParaRPr/>
          </a:p>
          <a:p>
            <a:pPr indent="0" lvl="0" marL="0" rtl="0" algn="l">
              <a:spcBef>
                <a:spcPts val="1200"/>
              </a:spcBef>
              <a:spcAft>
                <a:spcPts val="0"/>
              </a:spcAft>
              <a:buNone/>
            </a:pPr>
            <a:r>
              <a:rPr lang="en"/>
              <a:t>Change the ‘Address’ to ‘Interface’</a:t>
            </a:r>
            <a:endParaRPr/>
          </a:p>
          <a:p>
            <a:pPr indent="0" lvl="0" marL="0" rtl="0" algn="l">
              <a:spcBef>
                <a:spcPts val="1200"/>
              </a:spcBef>
              <a:spcAft>
                <a:spcPts val="0"/>
              </a:spcAft>
              <a:buNone/>
            </a:pPr>
            <a:r>
              <a:rPr lang="en"/>
              <a:t>Specify the numbered subinterface of your outside zone Address’</a:t>
            </a:r>
            <a:endParaRPr/>
          </a:p>
          <a:p>
            <a:pPr indent="0" lvl="0" marL="0" rtl="0" algn="l">
              <a:spcBef>
                <a:spcPts val="1200"/>
              </a:spcBef>
              <a:spcAft>
                <a:spcPts val="0"/>
              </a:spcAft>
              <a:buNone/>
            </a:pPr>
            <a:r>
              <a:rPr lang="en"/>
              <a:t>Finally, select the IP address that was assigned to that subinterface.</a:t>
            </a:r>
            <a:endParaRPr/>
          </a:p>
          <a:p>
            <a:pPr indent="0" lvl="0" marL="0" rtl="0" algn="l">
              <a:spcBef>
                <a:spcPts val="1200"/>
              </a:spcBef>
              <a:spcAft>
                <a:spcPts val="1200"/>
              </a:spcAft>
              <a:buNone/>
            </a:pPr>
            <a:r>
              <a:rPr lang="en"/>
              <a:t>Click OK</a:t>
            </a:r>
            <a:endParaRPr/>
          </a:p>
        </p:txBody>
      </p:sp>
      <p:pic>
        <p:nvPicPr>
          <p:cNvPr id="286" name="Google Shape;286;p33"/>
          <p:cNvPicPr preferRelativeResize="0"/>
          <p:nvPr/>
        </p:nvPicPr>
        <p:blipFill>
          <a:blip r:embed="rId3">
            <a:alphaModFix/>
          </a:blip>
          <a:stretch>
            <a:fillRect/>
          </a:stretch>
        </p:blipFill>
        <p:spPr>
          <a:xfrm>
            <a:off x="2577000" y="1170200"/>
            <a:ext cx="5495925" cy="3390900"/>
          </a:xfrm>
          <a:prstGeom prst="rect">
            <a:avLst/>
          </a:prstGeom>
          <a:noFill/>
          <a:ln>
            <a:noFill/>
          </a:ln>
        </p:spPr>
      </p:pic>
      <p:cxnSp>
        <p:nvCxnSpPr>
          <p:cNvPr id="287" name="Google Shape;287;p33"/>
          <p:cNvCxnSpPr/>
          <p:nvPr/>
        </p:nvCxnSpPr>
        <p:spPr>
          <a:xfrm flipH="1">
            <a:off x="5800550" y="2251800"/>
            <a:ext cx="574200" cy="280200"/>
          </a:xfrm>
          <a:prstGeom prst="straightConnector1">
            <a:avLst/>
          </a:prstGeom>
          <a:noFill/>
          <a:ln cap="flat" cmpd="sng" w="9525">
            <a:solidFill>
              <a:srgbClr val="FF0000"/>
            </a:solidFill>
            <a:prstDash val="solid"/>
            <a:round/>
            <a:headEnd len="med" w="med" type="none"/>
            <a:tailEnd len="med" w="med" type="triangle"/>
          </a:ln>
        </p:spPr>
      </p:cxnSp>
      <p:cxnSp>
        <p:nvCxnSpPr>
          <p:cNvPr id="288" name="Google Shape;288;p33"/>
          <p:cNvCxnSpPr/>
          <p:nvPr/>
        </p:nvCxnSpPr>
        <p:spPr>
          <a:xfrm flipH="1">
            <a:off x="5742825" y="1409675"/>
            <a:ext cx="574200" cy="280200"/>
          </a:xfrm>
          <a:prstGeom prst="straightConnector1">
            <a:avLst/>
          </a:prstGeom>
          <a:noFill/>
          <a:ln cap="flat" cmpd="sng" w="9525">
            <a:solidFill>
              <a:srgbClr val="FF0000"/>
            </a:solidFill>
            <a:prstDash val="solid"/>
            <a:round/>
            <a:headEnd len="med" w="med" type="none"/>
            <a:tailEnd len="med" w="med" type="triangle"/>
          </a:ln>
        </p:spPr>
      </p:cxnSp>
      <p:cxnSp>
        <p:nvCxnSpPr>
          <p:cNvPr id="289" name="Google Shape;289;p33"/>
          <p:cNvCxnSpPr/>
          <p:nvPr/>
        </p:nvCxnSpPr>
        <p:spPr>
          <a:xfrm flipH="1">
            <a:off x="5800550" y="2571750"/>
            <a:ext cx="574200" cy="280200"/>
          </a:xfrm>
          <a:prstGeom prst="straightConnector1">
            <a:avLst/>
          </a:prstGeom>
          <a:noFill/>
          <a:ln cap="flat" cmpd="sng" w="9525">
            <a:solidFill>
              <a:srgbClr val="FF0000"/>
            </a:solidFill>
            <a:prstDash val="solid"/>
            <a:round/>
            <a:headEnd len="med" w="med" type="none"/>
            <a:tailEnd len="med" w="med" type="triangle"/>
          </a:ln>
        </p:spPr>
      </p:cxnSp>
      <p:cxnSp>
        <p:nvCxnSpPr>
          <p:cNvPr id="290" name="Google Shape;290;p33"/>
          <p:cNvCxnSpPr/>
          <p:nvPr/>
        </p:nvCxnSpPr>
        <p:spPr>
          <a:xfrm flipH="1">
            <a:off x="5800550" y="2861400"/>
            <a:ext cx="574200" cy="280200"/>
          </a:xfrm>
          <a:prstGeom prst="straightConnector1">
            <a:avLst/>
          </a:prstGeom>
          <a:noFill/>
          <a:ln cap="flat" cmpd="sng" w="9525">
            <a:solidFill>
              <a:srgbClr val="FF0000"/>
            </a:solidFill>
            <a:prstDash val="solid"/>
            <a:round/>
            <a:headEnd len="med" w="med" type="none"/>
            <a:tailEnd len="med" w="med" type="triangle"/>
          </a:ln>
        </p:spPr>
      </p:cxnSp>
      <p:cxnSp>
        <p:nvCxnSpPr>
          <p:cNvPr id="291" name="Google Shape;291;p33"/>
          <p:cNvCxnSpPr/>
          <p:nvPr/>
        </p:nvCxnSpPr>
        <p:spPr>
          <a:xfrm flipH="1">
            <a:off x="5800550" y="3166200"/>
            <a:ext cx="574200" cy="280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297" name="Google Shape;297;p34"/>
          <p:cNvSpPr txBox="1"/>
          <p:nvPr>
            <p:ph idx="1" type="body"/>
          </p:nvPr>
        </p:nvSpPr>
        <p:spPr>
          <a:xfrm>
            <a:off x="311700" y="1229875"/>
            <a:ext cx="1860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Review your new NAT rule</a:t>
            </a:r>
            <a:endParaRPr/>
          </a:p>
          <a:p>
            <a:pPr indent="0" lvl="0" marL="0" rtl="0" algn="l">
              <a:spcBef>
                <a:spcPts val="1200"/>
              </a:spcBef>
              <a:spcAft>
                <a:spcPts val="1200"/>
              </a:spcAft>
              <a:buNone/>
            </a:pPr>
            <a:r>
              <a:rPr lang="en"/>
              <a:t>Commit your changes.</a:t>
            </a:r>
            <a:endParaRPr/>
          </a:p>
        </p:txBody>
      </p:sp>
      <p:pic>
        <p:nvPicPr>
          <p:cNvPr id="298" name="Google Shape;298;p34"/>
          <p:cNvPicPr preferRelativeResize="0"/>
          <p:nvPr/>
        </p:nvPicPr>
        <p:blipFill>
          <a:blip r:embed="rId3">
            <a:alphaModFix/>
          </a:blip>
          <a:stretch>
            <a:fillRect/>
          </a:stretch>
        </p:blipFill>
        <p:spPr>
          <a:xfrm>
            <a:off x="2312600" y="1229875"/>
            <a:ext cx="6649301" cy="1017250"/>
          </a:xfrm>
          <a:prstGeom prst="rect">
            <a:avLst/>
          </a:prstGeom>
          <a:noFill/>
          <a:ln>
            <a:noFill/>
          </a:ln>
        </p:spPr>
      </p:pic>
      <p:pic>
        <p:nvPicPr>
          <p:cNvPr id="299" name="Google Shape;299;p34"/>
          <p:cNvPicPr preferRelativeResize="0"/>
          <p:nvPr/>
        </p:nvPicPr>
        <p:blipFill>
          <a:blip r:embed="rId4">
            <a:alphaModFix/>
          </a:blip>
          <a:stretch>
            <a:fillRect/>
          </a:stretch>
        </p:blipFill>
        <p:spPr>
          <a:xfrm>
            <a:off x="2312600" y="2359175"/>
            <a:ext cx="3067048" cy="2463824"/>
          </a:xfrm>
          <a:prstGeom prst="rect">
            <a:avLst/>
          </a:prstGeom>
          <a:noFill/>
          <a:ln>
            <a:noFill/>
          </a:ln>
        </p:spPr>
      </p:pic>
      <p:pic>
        <p:nvPicPr>
          <p:cNvPr id="300" name="Google Shape;300;p34"/>
          <p:cNvPicPr preferRelativeResize="0"/>
          <p:nvPr/>
        </p:nvPicPr>
        <p:blipFill>
          <a:blip r:embed="rId5">
            <a:alphaModFix/>
          </a:blip>
          <a:stretch>
            <a:fillRect/>
          </a:stretch>
        </p:blipFill>
        <p:spPr>
          <a:xfrm>
            <a:off x="5532050" y="2399525"/>
            <a:ext cx="2915918" cy="2423475"/>
          </a:xfrm>
          <a:prstGeom prst="rect">
            <a:avLst/>
          </a:prstGeom>
          <a:noFill/>
          <a:ln>
            <a:noFill/>
          </a:ln>
        </p:spPr>
      </p:pic>
      <p:cxnSp>
        <p:nvCxnSpPr>
          <p:cNvPr id="301" name="Google Shape;301;p34"/>
          <p:cNvCxnSpPr/>
          <p:nvPr/>
        </p:nvCxnSpPr>
        <p:spPr>
          <a:xfrm flipH="1">
            <a:off x="4805975" y="4338900"/>
            <a:ext cx="308100" cy="210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Add  a Security Policy for Applications ssh and remote access to give access from DMZ to inside Zone. </a:t>
            </a:r>
            <a:endParaRPr sz="2300"/>
          </a:p>
        </p:txBody>
      </p:sp>
      <p:pic>
        <p:nvPicPr>
          <p:cNvPr id="307" name="Google Shape;307;p35"/>
          <p:cNvPicPr preferRelativeResize="0"/>
          <p:nvPr/>
        </p:nvPicPr>
        <p:blipFill>
          <a:blip r:embed="rId3">
            <a:alphaModFix/>
          </a:blip>
          <a:stretch>
            <a:fillRect/>
          </a:stretch>
        </p:blipFill>
        <p:spPr>
          <a:xfrm>
            <a:off x="464500" y="1487600"/>
            <a:ext cx="5921099" cy="28542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3043"/>
              <a:buFont typeface="Arial"/>
              <a:buNone/>
            </a:pPr>
            <a:r>
              <a:rPr lang="en" sz="2300"/>
              <a:t>Add  a Security Policy for Applications ssh and remote access to give access from DMZ to inside Zone. </a:t>
            </a:r>
            <a:endParaRPr/>
          </a:p>
        </p:txBody>
      </p:sp>
      <p:pic>
        <p:nvPicPr>
          <p:cNvPr id="313" name="Google Shape;313;p36"/>
          <p:cNvPicPr preferRelativeResize="0"/>
          <p:nvPr/>
        </p:nvPicPr>
        <p:blipFill>
          <a:blip r:embed="rId3">
            <a:alphaModFix/>
          </a:blip>
          <a:stretch>
            <a:fillRect/>
          </a:stretch>
        </p:blipFill>
        <p:spPr>
          <a:xfrm>
            <a:off x="399750" y="1613000"/>
            <a:ext cx="3233924" cy="2086400"/>
          </a:xfrm>
          <a:prstGeom prst="rect">
            <a:avLst/>
          </a:prstGeom>
          <a:noFill/>
          <a:ln>
            <a:noFill/>
          </a:ln>
        </p:spPr>
      </p:pic>
      <p:pic>
        <p:nvPicPr>
          <p:cNvPr id="314" name="Google Shape;314;p36"/>
          <p:cNvPicPr preferRelativeResize="0"/>
          <p:nvPr/>
        </p:nvPicPr>
        <p:blipFill>
          <a:blip r:embed="rId4">
            <a:alphaModFix/>
          </a:blip>
          <a:stretch>
            <a:fillRect/>
          </a:stretch>
        </p:blipFill>
        <p:spPr>
          <a:xfrm>
            <a:off x="3972325" y="1368650"/>
            <a:ext cx="2354150" cy="2933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3043"/>
              <a:buFont typeface="Arial"/>
              <a:buNone/>
            </a:pPr>
            <a:r>
              <a:rPr lang="en" sz="2300"/>
              <a:t>Add  a Security Policy for Applications ssh and remote access to give access from DMZ to inside Zone. </a:t>
            </a:r>
            <a:endParaRPr/>
          </a:p>
        </p:txBody>
      </p:sp>
      <p:pic>
        <p:nvPicPr>
          <p:cNvPr id="320" name="Google Shape;320;p37"/>
          <p:cNvPicPr preferRelativeResize="0"/>
          <p:nvPr/>
        </p:nvPicPr>
        <p:blipFill>
          <a:blip r:embed="rId3">
            <a:alphaModFix/>
          </a:blip>
          <a:stretch>
            <a:fillRect/>
          </a:stretch>
        </p:blipFill>
        <p:spPr>
          <a:xfrm>
            <a:off x="455575" y="1648050"/>
            <a:ext cx="3810124" cy="2530975"/>
          </a:xfrm>
          <a:prstGeom prst="rect">
            <a:avLst/>
          </a:prstGeom>
          <a:noFill/>
          <a:ln>
            <a:noFill/>
          </a:ln>
        </p:spPr>
      </p:pic>
      <p:pic>
        <p:nvPicPr>
          <p:cNvPr id="321" name="Google Shape;321;p37"/>
          <p:cNvPicPr preferRelativeResize="0"/>
          <p:nvPr/>
        </p:nvPicPr>
        <p:blipFill>
          <a:blip r:embed="rId4">
            <a:alphaModFix/>
          </a:blip>
          <a:stretch>
            <a:fillRect/>
          </a:stretch>
        </p:blipFill>
        <p:spPr>
          <a:xfrm>
            <a:off x="4400275" y="1648050"/>
            <a:ext cx="4198125" cy="165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Add  a Security Policy for Applications ssh and remote access to give access from DMZ to inside Zone. </a:t>
            </a:r>
            <a:endParaRPr/>
          </a:p>
        </p:txBody>
      </p:sp>
      <p:sp>
        <p:nvSpPr>
          <p:cNvPr id="327" name="Google Shape;327;p3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38"/>
          <p:cNvPicPr preferRelativeResize="0"/>
          <p:nvPr/>
        </p:nvPicPr>
        <p:blipFill>
          <a:blip r:embed="rId3">
            <a:alphaModFix/>
          </a:blip>
          <a:stretch>
            <a:fillRect/>
          </a:stretch>
        </p:blipFill>
        <p:spPr>
          <a:xfrm>
            <a:off x="311700" y="1229875"/>
            <a:ext cx="3950300" cy="1524575"/>
          </a:xfrm>
          <a:prstGeom prst="rect">
            <a:avLst/>
          </a:prstGeom>
          <a:noFill/>
          <a:ln>
            <a:noFill/>
          </a:ln>
        </p:spPr>
      </p:pic>
      <p:pic>
        <p:nvPicPr>
          <p:cNvPr id="329" name="Google Shape;329;p38"/>
          <p:cNvPicPr preferRelativeResize="0"/>
          <p:nvPr/>
        </p:nvPicPr>
        <p:blipFill>
          <a:blip r:embed="rId4">
            <a:alphaModFix/>
          </a:blip>
          <a:stretch>
            <a:fillRect/>
          </a:stretch>
        </p:blipFill>
        <p:spPr>
          <a:xfrm>
            <a:off x="311700" y="2855800"/>
            <a:ext cx="6538427" cy="131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 Policy Rule to allow all traffic from inside towards DMZ.</a:t>
            </a:r>
            <a:endParaRPr/>
          </a:p>
        </p:txBody>
      </p:sp>
      <p:pic>
        <p:nvPicPr>
          <p:cNvPr id="335" name="Google Shape;335;p39"/>
          <p:cNvPicPr preferRelativeResize="0"/>
          <p:nvPr/>
        </p:nvPicPr>
        <p:blipFill>
          <a:blip r:embed="rId3">
            <a:alphaModFix/>
          </a:blip>
          <a:stretch>
            <a:fillRect/>
          </a:stretch>
        </p:blipFill>
        <p:spPr>
          <a:xfrm>
            <a:off x="353900" y="1776675"/>
            <a:ext cx="4328976" cy="1590150"/>
          </a:xfrm>
          <a:prstGeom prst="rect">
            <a:avLst/>
          </a:prstGeom>
          <a:noFill/>
          <a:ln>
            <a:noFill/>
          </a:ln>
        </p:spPr>
      </p:pic>
      <p:pic>
        <p:nvPicPr>
          <p:cNvPr id="336" name="Google Shape;336;p39"/>
          <p:cNvPicPr preferRelativeResize="0"/>
          <p:nvPr/>
        </p:nvPicPr>
        <p:blipFill>
          <a:blip r:embed="rId4">
            <a:alphaModFix/>
          </a:blip>
          <a:stretch>
            <a:fillRect/>
          </a:stretch>
        </p:blipFill>
        <p:spPr>
          <a:xfrm>
            <a:off x="4730225" y="1329100"/>
            <a:ext cx="4261375" cy="248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 a Policy Rule to allow all traffic from inside towards DMZ.</a:t>
            </a:r>
            <a:endParaRPr/>
          </a:p>
        </p:txBody>
      </p:sp>
      <p:pic>
        <p:nvPicPr>
          <p:cNvPr id="342" name="Google Shape;342;p40"/>
          <p:cNvPicPr preferRelativeResize="0"/>
          <p:nvPr/>
        </p:nvPicPr>
        <p:blipFill>
          <a:blip r:embed="rId3">
            <a:alphaModFix/>
          </a:blip>
          <a:stretch>
            <a:fillRect/>
          </a:stretch>
        </p:blipFill>
        <p:spPr>
          <a:xfrm>
            <a:off x="135500" y="1769850"/>
            <a:ext cx="4548501" cy="1736275"/>
          </a:xfrm>
          <a:prstGeom prst="rect">
            <a:avLst/>
          </a:prstGeom>
          <a:noFill/>
          <a:ln>
            <a:noFill/>
          </a:ln>
        </p:spPr>
      </p:pic>
      <p:pic>
        <p:nvPicPr>
          <p:cNvPr id="343" name="Google Shape;343;p40"/>
          <p:cNvPicPr preferRelativeResize="0"/>
          <p:nvPr/>
        </p:nvPicPr>
        <p:blipFill>
          <a:blip r:embed="rId4">
            <a:alphaModFix/>
          </a:blip>
          <a:stretch>
            <a:fillRect/>
          </a:stretch>
        </p:blipFill>
        <p:spPr>
          <a:xfrm>
            <a:off x="4723000" y="1843302"/>
            <a:ext cx="3926099" cy="1589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new rules created for Remote Desktop and for the intern zone.</a:t>
            </a:r>
            <a:endParaRPr/>
          </a:p>
        </p:txBody>
      </p:sp>
      <p:pic>
        <p:nvPicPr>
          <p:cNvPr id="349" name="Google Shape;349;p41"/>
          <p:cNvPicPr preferRelativeResize="0"/>
          <p:nvPr/>
        </p:nvPicPr>
        <p:blipFill>
          <a:blip r:embed="rId3">
            <a:alphaModFix/>
          </a:blip>
          <a:stretch>
            <a:fillRect/>
          </a:stretch>
        </p:blipFill>
        <p:spPr>
          <a:xfrm>
            <a:off x="409400" y="1369325"/>
            <a:ext cx="7352874" cy="2512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98" name="Google Shape;98;p15"/>
          <p:cNvSpPr txBox="1"/>
          <p:nvPr>
            <p:ph idx="1" type="body"/>
          </p:nvPr>
        </p:nvSpPr>
        <p:spPr>
          <a:xfrm>
            <a:off x="0" y="1229875"/>
            <a:ext cx="4417500" cy="196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 into Palo Alto GUI, using the credentials given by the course instructor.</a:t>
            </a:r>
            <a:endParaRPr/>
          </a:p>
          <a:p>
            <a:pPr indent="0" lvl="0" marL="0" rtl="0" algn="l">
              <a:spcBef>
                <a:spcPts val="1200"/>
              </a:spcBef>
              <a:spcAft>
                <a:spcPts val="1200"/>
              </a:spcAft>
              <a:buNone/>
            </a:pPr>
            <a:r>
              <a:rPr lang="en"/>
              <a:t>Once inside the GUI click on ‘Administrators’ and then on ‘Add’ at the bottom of the page</a:t>
            </a:r>
            <a:endParaRPr/>
          </a:p>
        </p:txBody>
      </p:sp>
      <p:pic>
        <p:nvPicPr>
          <p:cNvPr id="99" name="Google Shape;99;p15"/>
          <p:cNvPicPr preferRelativeResize="0"/>
          <p:nvPr/>
        </p:nvPicPr>
        <p:blipFill>
          <a:blip r:embed="rId3">
            <a:alphaModFix/>
          </a:blip>
          <a:stretch>
            <a:fillRect/>
          </a:stretch>
        </p:blipFill>
        <p:spPr>
          <a:xfrm>
            <a:off x="4729200" y="1229875"/>
            <a:ext cx="4023574" cy="3455100"/>
          </a:xfrm>
          <a:prstGeom prst="rect">
            <a:avLst/>
          </a:prstGeom>
          <a:noFill/>
          <a:ln>
            <a:noFill/>
          </a:ln>
        </p:spPr>
      </p:pic>
      <p:cxnSp>
        <p:nvCxnSpPr>
          <p:cNvPr id="100" name="Google Shape;100;p15"/>
          <p:cNvCxnSpPr/>
          <p:nvPr/>
        </p:nvCxnSpPr>
        <p:spPr>
          <a:xfrm flipH="1">
            <a:off x="5506775" y="1937025"/>
            <a:ext cx="336300" cy="160200"/>
          </a:xfrm>
          <a:prstGeom prst="straightConnector1">
            <a:avLst/>
          </a:prstGeom>
          <a:noFill/>
          <a:ln cap="flat" cmpd="sng" w="9525">
            <a:solidFill>
              <a:srgbClr val="FF0000"/>
            </a:solidFill>
            <a:prstDash val="solid"/>
            <a:round/>
            <a:headEnd len="med" w="med" type="none"/>
            <a:tailEnd len="med" w="med" type="triangle"/>
          </a:ln>
        </p:spPr>
      </p:cxnSp>
      <p:cxnSp>
        <p:nvCxnSpPr>
          <p:cNvPr id="101" name="Google Shape;101;p15"/>
          <p:cNvCxnSpPr/>
          <p:nvPr/>
        </p:nvCxnSpPr>
        <p:spPr>
          <a:xfrm flipH="1">
            <a:off x="5851025" y="4249625"/>
            <a:ext cx="397800" cy="282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type="title"/>
          </p:nvPr>
        </p:nvSpPr>
        <p:spPr>
          <a:xfrm>
            <a:off x="311700" y="4212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Fortigate </a:t>
            </a:r>
            <a:r>
              <a:rPr lang="en"/>
              <a:t>Configurations</a:t>
            </a:r>
            <a:r>
              <a:rPr lang="en"/>
              <a:t> </a:t>
            </a:r>
            <a:endParaRPr/>
          </a:p>
        </p:txBody>
      </p:sp>
      <p:sp>
        <p:nvSpPr>
          <p:cNvPr id="355" name="Google Shape;355;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Connect to your windows secure server and connect to Fortigate by using a web browser and entering the ip address for your gateway.  You should have the </a:t>
            </a:r>
            <a:r>
              <a:rPr lang="en"/>
              <a:t>login</a:t>
            </a:r>
            <a:r>
              <a:rPr lang="en"/>
              <a:t> credentials </a:t>
            </a:r>
            <a:endParaRPr/>
          </a:p>
        </p:txBody>
      </p:sp>
      <p:pic>
        <p:nvPicPr>
          <p:cNvPr id="356" name="Google Shape;356;p42"/>
          <p:cNvPicPr preferRelativeResize="0"/>
          <p:nvPr/>
        </p:nvPicPr>
        <p:blipFill>
          <a:blip r:embed="rId3">
            <a:alphaModFix/>
          </a:blip>
          <a:stretch>
            <a:fillRect/>
          </a:stretch>
        </p:blipFill>
        <p:spPr>
          <a:xfrm>
            <a:off x="5420725" y="2701975"/>
            <a:ext cx="3333750" cy="1866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311700" y="1292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to System </a:t>
            </a:r>
            <a:r>
              <a:rPr lang="en"/>
              <a:t>Administrator</a:t>
            </a:r>
            <a:r>
              <a:rPr lang="en"/>
              <a:t> and make new Admin account for yourself</a:t>
            </a:r>
            <a:endParaRPr/>
          </a:p>
        </p:txBody>
      </p:sp>
      <p:sp>
        <p:nvSpPr>
          <p:cNvPr id="362" name="Google Shape;362;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43"/>
          <p:cNvPicPr preferRelativeResize="0"/>
          <p:nvPr/>
        </p:nvPicPr>
        <p:blipFill>
          <a:blip r:embed="rId3">
            <a:alphaModFix/>
          </a:blip>
          <a:stretch>
            <a:fillRect/>
          </a:stretch>
        </p:blipFill>
        <p:spPr>
          <a:xfrm>
            <a:off x="0" y="1284750"/>
            <a:ext cx="4382075" cy="3667774"/>
          </a:xfrm>
          <a:prstGeom prst="rect">
            <a:avLst/>
          </a:prstGeom>
          <a:noFill/>
          <a:ln>
            <a:noFill/>
          </a:ln>
        </p:spPr>
      </p:pic>
      <p:pic>
        <p:nvPicPr>
          <p:cNvPr id="364" name="Google Shape;364;p43"/>
          <p:cNvPicPr preferRelativeResize="0"/>
          <p:nvPr/>
        </p:nvPicPr>
        <p:blipFill>
          <a:blip r:embed="rId4">
            <a:alphaModFix/>
          </a:blip>
          <a:stretch>
            <a:fillRect/>
          </a:stretch>
        </p:blipFill>
        <p:spPr>
          <a:xfrm>
            <a:off x="4382075" y="1229875"/>
            <a:ext cx="4761925" cy="3913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311700" y="0"/>
            <a:ext cx="8520600" cy="4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Go to Interface and make new one for the interconnect Zone making sure to fill out the vlan and Ip info and enabling ping</a:t>
            </a:r>
            <a:endParaRPr sz="2500"/>
          </a:p>
        </p:txBody>
      </p:sp>
      <p:sp>
        <p:nvSpPr>
          <p:cNvPr id="370" name="Google Shape;370;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1" name="Google Shape;371;p44"/>
          <p:cNvPicPr preferRelativeResize="0"/>
          <p:nvPr/>
        </p:nvPicPr>
        <p:blipFill>
          <a:blip r:embed="rId3">
            <a:alphaModFix/>
          </a:blip>
          <a:stretch>
            <a:fillRect/>
          </a:stretch>
        </p:blipFill>
        <p:spPr>
          <a:xfrm>
            <a:off x="92075" y="1286025"/>
            <a:ext cx="4479925" cy="3913624"/>
          </a:xfrm>
          <a:prstGeom prst="rect">
            <a:avLst/>
          </a:prstGeom>
          <a:noFill/>
          <a:ln>
            <a:noFill/>
          </a:ln>
        </p:spPr>
      </p:pic>
      <p:pic>
        <p:nvPicPr>
          <p:cNvPr id="372" name="Google Shape;372;p44"/>
          <p:cNvPicPr preferRelativeResize="0"/>
          <p:nvPr/>
        </p:nvPicPr>
        <p:blipFill>
          <a:blip r:embed="rId4">
            <a:alphaModFix/>
          </a:blip>
          <a:stretch>
            <a:fillRect/>
          </a:stretch>
        </p:blipFill>
        <p:spPr>
          <a:xfrm>
            <a:off x="4572000" y="1229875"/>
            <a:ext cx="4572000" cy="3913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311700" y="105575"/>
            <a:ext cx="8520600" cy="55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Make a Static route going to the Palo Altos Firewall in the  interconnect zone</a:t>
            </a:r>
            <a:endParaRPr/>
          </a:p>
        </p:txBody>
      </p:sp>
      <p:sp>
        <p:nvSpPr>
          <p:cNvPr id="378" name="Google Shape;378;p4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45"/>
          <p:cNvPicPr preferRelativeResize="0"/>
          <p:nvPr/>
        </p:nvPicPr>
        <p:blipFill>
          <a:blip r:embed="rId3">
            <a:alphaModFix/>
          </a:blip>
          <a:stretch>
            <a:fillRect/>
          </a:stretch>
        </p:blipFill>
        <p:spPr>
          <a:xfrm>
            <a:off x="0" y="1419525"/>
            <a:ext cx="4572001" cy="3510599"/>
          </a:xfrm>
          <a:prstGeom prst="rect">
            <a:avLst/>
          </a:prstGeom>
          <a:noFill/>
          <a:ln>
            <a:noFill/>
          </a:ln>
        </p:spPr>
      </p:pic>
      <p:pic>
        <p:nvPicPr>
          <p:cNvPr id="380" name="Google Shape;380;p45"/>
          <p:cNvPicPr preferRelativeResize="0"/>
          <p:nvPr/>
        </p:nvPicPr>
        <p:blipFill>
          <a:blip r:embed="rId4">
            <a:alphaModFix/>
          </a:blip>
          <a:stretch>
            <a:fillRect/>
          </a:stretch>
        </p:blipFill>
        <p:spPr>
          <a:xfrm>
            <a:off x="4572000" y="1395550"/>
            <a:ext cx="4572001" cy="35106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88"/>
              <a:t>Go to Policy &amp; Object select address and choose new address and add an object for each zone</a:t>
            </a:r>
            <a:endParaRPr sz="2688"/>
          </a:p>
        </p:txBody>
      </p:sp>
      <p:sp>
        <p:nvSpPr>
          <p:cNvPr id="386" name="Google Shape;386;p4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7" name="Google Shape;387;p46"/>
          <p:cNvPicPr preferRelativeResize="0"/>
          <p:nvPr/>
        </p:nvPicPr>
        <p:blipFill>
          <a:blip r:embed="rId3">
            <a:alphaModFix/>
          </a:blip>
          <a:stretch>
            <a:fillRect/>
          </a:stretch>
        </p:blipFill>
        <p:spPr>
          <a:xfrm>
            <a:off x="0" y="1179375"/>
            <a:ext cx="9087601" cy="3863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3791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 of Policy &amp; Objects select Firewall </a:t>
            </a:r>
            <a:r>
              <a:rPr lang="en"/>
              <a:t>policies</a:t>
            </a:r>
            <a:r>
              <a:rPr lang="en"/>
              <a:t> and make an outbound and rdp/ssh </a:t>
            </a:r>
            <a:r>
              <a:rPr lang="en"/>
              <a:t>policies</a:t>
            </a:r>
            <a:r>
              <a:rPr lang="en"/>
              <a:t>  using the new object you made.</a:t>
            </a:r>
            <a:endParaRPr/>
          </a:p>
        </p:txBody>
      </p:sp>
      <p:sp>
        <p:nvSpPr>
          <p:cNvPr id="393" name="Google Shape;393;p47"/>
          <p:cNvSpPr txBox="1"/>
          <p:nvPr>
            <p:ph idx="1" type="body"/>
          </p:nvPr>
        </p:nvSpPr>
        <p:spPr>
          <a:xfrm>
            <a:off x="311700" y="1924875"/>
            <a:ext cx="8520600" cy="264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4" name="Google Shape;394;p47"/>
          <p:cNvPicPr preferRelativeResize="0"/>
          <p:nvPr/>
        </p:nvPicPr>
        <p:blipFill>
          <a:blip r:embed="rId3">
            <a:alphaModFix/>
          </a:blip>
          <a:stretch>
            <a:fillRect/>
          </a:stretch>
        </p:blipFill>
        <p:spPr>
          <a:xfrm>
            <a:off x="0" y="1318450"/>
            <a:ext cx="4792750" cy="3914900"/>
          </a:xfrm>
          <a:prstGeom prst="rect">
            <a:avLst/>
          </a:prstGeom>
          <a:noFill/>
          <a:ln>
            <a:noFill/>
          </a:ln>
        </p:spPr>
      </p:pic>
      <p:pic>
        <p:nvPicPr>
          <p:cNvPr id="395" name="Google Shape;395;p47"/>
          <p:cNvPicPr preferRelativeResize="0"/>
          <p:nvPr/>
        </p:nvPicPr>
        <p:blipFill>
          <a:blip r:embed="rId4">
            <a:alphaModFix/>
          </a:blip>
          <a:stretch>
            <a:fillRect/>
          </a:stretch>
        </p:blipFill>
        <p:spPr>
          <a:xfrm>
            <a:off x="4792750" y="925375"/>
            <a:ext cx="4351250" cy="45213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Review all the Policies and enable ALL for logging</a:t>
            </a:r>
            <a:endParaRPr/>
          </a:p>
        </p:txBody>
      </p:sp>
      <p:sp>
        <p:nvSpPr>
          <p:cNvPr id="401" name="Google Shape;401;p4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2" name="Google Shape;402;p48"/>
          <p:cNvPicPr preferRelativeResize="0"/>
          <p:nvPr/>
        </p:nvPicPr>
        <p:blipFill>
          <a:blip r:embed="rId3">
            <a:alphaModFix/>
          </a:blip>
          <a:stretch>
            <a:fillRect/>
          </a:stretch>
        </p:blipFill>
        <p:spPr>
          <a:xfrm>
            <a:off x="260550" y="1229875"/>
            <a:ext cx="8471000" cy="368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we faced</a:t>
            </a:r>
            <a:endParaRPr/>
          </a:p>
        </p:txBody>
      </p:sp>
      <p:sp>
        <p:nvSpPr>
          <p:cNvPr id="408" name="Google Shape;408;p4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idx="1" type="body"/>
          </p:nvPr>
        </p:nvSpPr>
        <p:spPr>
          <a:xfrm>
            <a:off x="448300" y="477525"/>
            <a:ext cx="8583900" cy="100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933"/>
              <a:t>We </a:t>
            </a:r>
            <a:r>
              <a:rPr lang="en" sz="933"/>
              <a:t>didn't</a:t>
            </a:r>
            <a:r>
              <a:rPr lang="en" sz="933"/>
              <a:t> have </a:t>
            </a:r>
            <a:r>
              <a:rPr lang="en" sz="933"/>
              <a:t>connections</a:t>
            </a:r>
            <a:r>
              <a:rPr lang="en" sz="933"/>
              <a:t> from the secure zone since we configure Palo Alto policy with the ip range from the firewall instead of the secure zone. We find the problem when we review our diagram and tested the change. </a:t>
            </a:r>
            <a:endParaRPr sz="933"/>
          </a:p>
          <a:p>
            <a:pPr indent="0" lvl="0" marL="0" rtl="0" algn="l">
              <a:lnSpc>
                <a:spcPct val="95000"/>
              </a:lnSpc>
              <a:spcBef>
                <a:spcPts val="1200"/>
              </a:spcBef>
              <a:spcAft>
                <a:spcPts val="1200"/>
              </a:spcAft>
              <a:buSzPts val="688"/>
              <a:buNone/>
            </a:pPr>
            <a:r>
              <a:rPr lang="en" sz="933"/>
              <a:t>Was corrected from 192.168.200.0/24 to 192.168.203.0/24.</a:t>
            </a:r>
            <a:r>
              <a:rPr lang="en" sz="1325"/>
              <a:t>  </a:t>
            </a:r>
            <a:endParaRPr sz="1325"/>
          </a:p>
        </p:txBody>
      </p:sp>
      <p:pic>
        <p:nvPicPr>
          <p:cNvPr id="414" name="Google Shape;414;p50"/>
          <p:cNvPicPr preferRelativeResize="0"/>
          <p:nvPr/>
        </p:nvPicPr>
        <p:blipFill>
          <a:blip r:embed="rId3">
            <a:alphaModFix/>
          </a:blip>
          <a:stretch>
            <a:fillRect/>
          </a:stretch>
        </p:blipFill>
        <p:spPr>
          <a:xfrm>
            <a:off x="949875" y="1439550"/>
            <a:ext cx="7280351" cy="2440250"/>
          </a:xfrm>
          <a:prstGeom prst="rect">
            <a:avLst/>
          </a:prstGeom>
          <a:noFill/>
          <a:ln>
            <a:noFill/>
          </a:ln>
        </p:spPr>
      </p:pic>
      <p:sp>
        <p:nvSpPr>
          <p:cNvPr id="415" name="Google Shape;415;p50"/>
          <p:cNvSpPr txBox="1"/>
          <p:nvPr/>
        </p:nvSpPr>
        <p:spPr>
          <a:xfrm>
            <a:off x="371400" y="153675"/>
            <a:ext cx="84012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974">
                <a:solidFill>
                  <a:schemeClr val="dk1"/>
                </a:solidFill>
                <a:latin typeface="Roboto"/>
                <a:ea typeface="Roboto"/>
                <a:cs typeface="Roboto"/>
                <a:sym typeface="Roboto"/>
              </a:rPr>
              <a:t>Misconfiguration in Palo Alto firewall. </a:t>
            </a:r>
            <a:endParaRPr sz="26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 SSH </a:t>
            </a:r>
            <a:r>
              <a:rPr lang="en"/>
              <a:t>connections $PATH problems.</a:t>
            </a:r>
            <a:endParaRPr/>
          </a:p>
        </p:txBody>
      </p:sp>
      <p:sp>
        <p:nvSpPr>
          <p:cNvPr id="421" name="Google Shape;421;p51"/>
          <p:cNvSpPr txBox="1"/>
          <p:nvPr>
            <p:ph idx="1" type="body"/>
          </p:nvPr>
        </p:nvSpPr>
        <p:spPr>
          <a:xfrm>
            <a:off x="5267950" y="1229875"/>
            <a:ext cx="3564300" cy="20100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On the Linux systems on intern, the ssh connection where </a:t>
            </a:r>
            <a:r>
              <a:rPr lang="en"/>
              <a:t>established towards secure zone,</a:t>
            </a:r>
            <a:r>
              <a:rPr lang="en"/>
              <a:t> but the terminal just stale without showing the terminal in the secure zone we were </a:t>
            </a:r>
            <a:r>
              <a:rPr lang="en"/>
              <a:t>connecting</a:t>
            </a:r>
            <a:r>
              <a:rPr lang="en"/>
              <a:t>. </a:t>
            </a:r>
            <a:endParaRPr/>
          </a:p>
          <a:p>
            <a:pPr indent="0" lvl="0" marL="0" rtl="0" algn="l">
              <a:spcBef>
                <a:spcPts val="1200"/>
              </a:spcBef>
              <a:spcAft>
                <a:spcPts val="1200"/>
              </a:spcAft>
              <a:buNone/>
            </a:pPr>
            <a:r>
              <a:rPr lang="en"/>
              <a:t>After checking ssh packages in that machine using Wireshark we realized that the connection exist, and that means that the problem was not in the firewalls, but in the ssh configuration on the Linux we run ssh. We run ssh with the full path ( /usr/bin/ssh) and worked. The </a:t>
            </a:r>
            <a:r>
              <a:rPr lang="en"/>
              <a:t>misconfiguration</a:t>
            </a:r>
            <a:r>
              <a:rPr lang="en"/>
              <a:t> was in the $PATH to ssh. </a:t>
            </a:r>
            <a:endParaRPr/>
          </a:p>
        </p:txBody>
      </p:sp>
      <p:pic>
        <p:nvPicPr>
          <p:cNvPr id="422" name="Google Shape;422;p51"/>
          <p:cNvPicPr preferRelativeResize="0"/>
          <p:nvPr/>
        </p:nvPicPr>
        <p:blipFill>
          <a:blip r:embed="rId3">
            <a:alphaModFix/>
          </a:blip>
          <a:stretch>
            <a:fillRect/>
          </a:stretch>
        </p:blipFill>
        <p:spPr>
          <a:xfrm>
            <a:off x="152400" y="1170200"/>
            <a:ext cx="4963151" cy="30421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07" name="Google Shape;107;p16"/>
          <p:cNvSpPr txBox="1"/>
          <p:nvPr>
            <p:ph idx="1" type="body"/>
          </p:nvPr>
        </p:nvSpPr>
        <p:spPr>
          <a:xfrm>
            <a:off x="311700" y="1229875"/>
            <a:ext cx="2526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new administrative account.</a:t>
            </a:r>
            <a:endParaRPr/>
          </a:p>
          <a:p>
            <a:pPr indent="0" lvl="0" marL="0" rtl="0" algn="l">
              <a:spcBef>
                <a:spcPts val="1200"/>
              </a:spcBef>
              <a:spcAft>
                <a:spcPts val="1200"/>
              </a:spcAft>
              <a:buNone/>
            </a:pPr>
            <a:r>
              <a:rPr lang="en"/>
              <a:t>Each member off the team should create their own administrative account.</a:t>
            </a:r>
            <a:endParaRPr/>
          </a:p>
        </p:txBody>
      </p:sp>
      <p:pic>
        <p:nvPicPr>
          <p:cNvPr id="108" name="Google Shape;108;p16"/>
          <p:cNvPicPr preferRelativeResize="0"/>
          <p:nvPr/>
        </p:nvPicPr>
        <p:blipFill>
          <a:blip r:embed="rId3">
            <a:alphaModFix/>
          </a:blip>
          <a:stretch>
            <a:fillRect/>
          </a:stretch>
        </p:blipFill>
        <p:spPr>
          <a:xfrm>
            <a:off x="2838275" y="1229875"/>
            <a:ext cx="5994025" cy="33390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 SSH connections $PATH problems.</a:t>
            </a:r>
            <a:endParaRPr/>
          </a:p>
        </p:txBody>
      </p:sp>
      <p:sp>
        <p:nvSpPr>
          <p:cNvPr id="428" name="Google Shape;428;p52"/>
          <p:cNvSpPr txBox="1"/>
          <p:nvPr>
            <p:ph idx="1" type="body"/>
          </p:nvPr>
        </p:nvSpPr>
        <p:spPr>
          <a:xfrm>
            <a:off x="6696700" y="1229875"/>
            <a:ext cx="2135400" cy="47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05"/>
              <a:buNone/>
            </a:pPr>
            <a:r>
              <a:rPr lang="en" sz="1190"/>
              <a:t>Use of filters on Wireshark to isolate ssh </a:t>
            </a:r>
            <a:r>
              <a:rPr lang="en" sz="1190"/>
              <a:t>connections</a:t>
            </a:r>
            <a:r>
              <a:rPr lang="en" sz="1190"/>
              <a:t>.</a:t>
            </a:r>
            <a:endParaRPr sz="1190"/>
          </a:p>
        </p:txBody>
      </p:sp>
      <p:pic>
        <p:nvPicPr>
          <p:cNvPr id="429" name="Google Shape;429;p52"/>
          <p:cNvPicPr preferRelativeResize="0"/>
          <p:nvPr/>
        </p:nvPicPr>
        <p:blipFill>
          <a:blip r:embed="rId3">
            <a:alphaModFix/>
          </a:blip>
          <a:stretch>
            <a:fillRect/>
          </a:stretch>
        </p:blipFill>
        <p:spPr>
          <a:xfrm>
            <a:off x="311700" y="1229875"/>
            <a:ext cx="6146874" cy="3307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311700" y="410000"/>
            <a:ext cx="8520600" cy="239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900"/>
              <a:t>Connectivity</a:t>
            </a:r>
            <a:r>
              <a:rPr lang="en" sz="3900"/>
              <a:t> tests.</a:t>
            </a:r>
            <a:endParaRPr sz="3900"/>
          </a:p>
        </p:txBody>
      </p:sp>
      <p:sp>
        <p:nvSpPr>
          <p:cNvPr id="435" name="Google Shape;435;p5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ping between zones</a:t>
            </a:r>
            <a:endParaRPr/>
          </a:p>
        </p:txBody>
      </p:sp>
      <p:sp>
        <p:nvSpPr>
          <p:cNvPr id="441" name="Google Shape;441;p54"/>
          <p:cNvSpPr txBox="1"/>
          <p:nvPr>
            <p:ph idx="1" type="body"/>
          </p:nvPr>
        </p:nvSpPr>
        <p:spPr>
          <a:xfrm>
            <a:off x="6579850" y="1229875"/>
            <a:ext cx="2252400" cy="43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From DMZ zone.</a:t>
            </a:r>
            <a:endParaRPr/>
          </a:p>
        </p:txBody>
      </p:sp>
      <p:pic>
        <p:nvPicPr>
          <p:cNvPr id="442" name="Google Shape;442;p54"/>
          <p:cNvPicPr preferRelativeResize="0"/>
          <p:nvPr/>
        </p:nvPicPr>
        <p:blipFill>
          <a:blip r:embed="rId3">
            <a:alphaModFix/>
          </a:blip>
          <a:stretch>
            <a:fillRect/>
          </a:stretch>
        </p:blipFill>
        <p:spPr>
          <a:xfrm>
            <a:off x="448300" y="1017800"/>
            <a:ext cx="5602150" cy="3740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ping between zones</a:t>
            </a:r>
            <a:endParaRPr/>
          </a:p>
        </p:txBody>
      </p:sp>
      <p:sp>
        <p:nvSpPr>
          <p:cNvPr id="448" name="Google Shape;448;p55"/>
          <p:cNvSpPr txBox="1"/>
          <p:nvPr>
            <p:ph idx="1" type="body"/>
          </p:nvPr>
        </p:nvSpPr>
        <p:spPr>
          <a:xfrm>
            <a:off x="5971750" y="1229875"/>
            <a:ext cx="2860500" cy="57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inside zone.</a:t>
            </a:r>
            <a:endParaRPr/>
          </a:p>
        </p:txBody>
      </p:sp>
      <p:pic>
        <p:nvPicPr>
          <p:cNvPr id="449" name="Google Shape;449;p55"/>
          <p:cNvPicPr preferRelativeResize="0"/>
          <p:nvPr/>
        </p:nvPicPr>
        <p:blipFill>
          <a:blip r:embed="rId3">
            <a:alphaModFix/>
          </a:blip>
          <a:stretch>
            <a:fillRect/>
          </a:stretch>
        </p:blipFill>
        <p:spPr>
          <a:xfrm>
            <a:off x="715000" y="1229875"/>
            <a:ext cx="4353050" cy="3622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ping between zones</a:t>
            </a:r>
            <a:endParaRPr/>
          </a:p>
        </p:txBody>
      </p:sp>
      <p:sp>
        <p:nvSpPr>
          <p:cNvPr id="455" name="Google Shape;455;p56"/>
          <p:cNvSpPr txBox="1"/>
          <p:nvPr>
            <p:ph idx="1" type="body"/>
          </p:nvPr>
        </p:nvSpPr>
        <p:spPr>
          <a:xfrm>
            <a:off x="6410925" y="1229875"/>
            <a:ext cx="2421300" cy="50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secure zone.</a:t>
            </a:r>
            <a:endParaRPr/>
          </a:p>
        </p:txBody>
      </p:sp>
      <p:pic>
        <p:nvPicPr>
          <p:cNvPr id="456" name="Google Shape;456;p56"/>
          <p:cNvPicPr preferRelativeResize="0"/>
          <p:nvPr/>
        </p:nvPicPr>
        <p:blipFill>
          <a:blip r:embed="rId3">
            <a:alphaModFix/>
          </a:blip>
          <a:stretch>
            <a:fillRect/>
          </a:stretch>
        </p:blipFill>
        <p:spPr>
          <a:xfrm>
            <a:off x="976975" y="1077475"/>
            <a:ext cx="4303694" cy="37447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ssh between zones</a:t>
            </a:r>
            <a:endParaRPr/>
          </a:p>
        </p:txBody>
      </p:sp>
      <p:sp>
        <p:nvSpPr>
          <p:cNvPr id="462" name="Google Shape;462;p57"/>
          <p:cNvSpPr txBox="1"/>
          <p:nvPr>
            <p:ph idx="1" type="body"/>
          </p:nvPr>
        </p:nvSpPr>
        <p:spPr>
          <a:xfrm>
            <a:off x="5329875" y="1229875"/>
            <a:ext cx="3502500" cy="452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From inside to secure ssh.</a:t>
            </a:r>
            <a:endParaRPr/>
          </a:p>
        </p:txBody>
      </p:sp>
      <p:pic>
        <p:nvPicPr>
          <p:cNvPr id="463" name="Google Shape;463;p57"/>
          <p:cNvPicPr preferRelativeResize="0"/>
          <p:nvPr/>
        </p:nvPicPr>
        <p:blipFill>
          <a:blip r:embed="rId3">
            <a:alphaModFix/>
          </a:blip>
          <a:stretch>
            <a:fillRect/>
          </a:stretch>
        </p:blipFill>
        <p:spPr>
          <a:xfrm>
            <a:off x="152400" y="1170200"/>
            <a:ext cx="5025075" cy="35573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ssh between zones</a:t>
            </a:r>
            <a:endParaRPr/>
          </a:p>
        </p:txBody>
      </p:sp>
      <p:sp>
        <p:nvSpPr>
          <p:cNvPr id="469" name="Google Shape;469;p58"/>
          <p:cNvSpPr txBox="1"/>
          <p:nvPr>
            <p:ph idx="1" type="body"/>
          </p:nvPr>
        </p:nvSpPr>
        <p:spPr>
          <a:xfrm>
            <a:off x="6334750" y="1229875"/>
            <a:ext cx="2497500" cy="93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DMZ to secure ssh</a:t>
            </a:r>
            <a:endParaRPr/>
          </a:p>
        </p:txBody>
      </p:sp>
      <p:pic>
        <p:nvPicPr>
          <p:cNvPr id="470" name="Google Shape;470;p58"/>
          <p:cNvPicPr preferRelativeResize="0"/>
          <p:nvPr/>
        </p:nvPicPr>
        <p:blipFill>
          <a:blip r:embed="rId3">
            <a:alphaModFix/>
          </a:blip>
          <a:stretch>
            <a:fillRect/>
          </a:stretch>
        </p:blipFill>
        <p:spPr>
          <a:xfrm>
            <a:off x="609600" y="1065425"/>
            <a:ext cx="5534651" cy="36846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ssh between zones</a:t>
            </a:r>
            <a:endParaRPr/>
          </a:p>
        </p:txBody>
      </p:sp>
      <p:sp>
        <p:nvSpPr>
          <p:cNvPr id="476" name="Google Shape;476;p59"/>
          <p:cNvSpPr txBox="1"/>
          <p:nvPr>
            <p:ph idx="1" type="body"/>
          </p:nvPr>
        </p:nvSpPr>
        <p:spPr>
          <a:xfrm>
            <a:off x="7020550" y="1229875"/>
            <a:ext cx="1811700" cy="1086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secure to inside ssh</a:t>
            </a:r>
            <a:endParaRPr/>
          </a:p>
        </p:txBody>
      </p:sp>
      <p:pic>
        <p:nvPicPr>
          <p:cNvPr id="477" name="Google Shape;477;p59"/>
          <p:cNvPicPr preferRelativeResize="0"/>
          <p:nvPr/>
        </p:nvPicPr>
        <p:blipFill>
          <a:blip r:embed="rId3">
            <a:alphaModFix/>
          </a:blip>
          <a:stretch>
            <a:fillRect/>
          </a:stretch>
        </p:blipFill>
        <p:spPr>
          <a:xfrm>
            <a:off x="981075" y="1017800"/>
            <a:ext cx="4620251" cy="3558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connectivity with ssh between zones</a:t>
            </a:r>
            <a:endParaRPr/>
          </a:p>
        </p:txBody>
      </p:sp>
      <p:sp>
        <p:nvSpPr>
          <p:cNvPr id="483" name="Google Shape;483;p60"/>
          <p:cNvSpPr txBox="1"/>
          <p:nvPr>
            <p:ph idx="1" type="body"/>
          </p:nvPr>
        </p:nvSpPr>
        <p:spPr>
          <a:xfrm>
            <a:off x="7306300" y="1229875"/>
            <a:ext cx="1526100" cy="12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From secure to DMZ ssh</a:t>
            </a:r>
            <a:endParaRPr/>
          </a:p>
        </p:txBody>
      </p:sp>
      <p:pic>
        <p:nvPicPr>
          <p:cNvPr id="484" name="Google Shape;484;p60"/>
          <p:cNvPicPr preferRelativeResize="0"/>
          <p:nvPr/>
        </p:nvPicPr>
        <p:blipFill>
          <a:blip r:embed="rId3">
            <a:alphaModFix/>
          </a:blip>
          <a:stretch>
            <a:fillRect/>
          </a:stretch>
        </p:blipFill>
        <p:spPr>
          <a:xfrm>
            <a:off x="1009650" y="1017800"/>
            <a:ext cx="4458325" cy="35020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490" name="Google Shape;490;p61"/>
          <p:cNvSpPr txBox="1"/>
          <p:nvPr>
            <p:ph idx="1" type="body"/>
          </p:nvPr>
        </p:nvSpPr>
        <p:spPr>
          <a:xfrm>
            <a:off x="5515600" y="1229875"/>
            <a:ext cx="3316800" cy="71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DMZ to inside zone.</a:t>
            </a:r>
            <a:endParaRPr/>
          </a:p>
        </p:txBody>
      </p:sp>
      <p:pic>
        <p:nvPicPr>
          <p:cNvPr id="491" name="Google Shape;491;p61"/>
          <p:cNvPicPr preferRelativeResize="0"/>
          <p:nvPr/>
        </p:nvPicPr>
        <p:blipFill>
          <a:blip r:embed="rId3">
            <a:alphaModFix/>
          </a:blip>
          <a:stretch>
            <a:fillRect/>
          </a:stretch>
        </p:blipFill>
        <p:spPr>
          <a:xfrm>
            <a:off x="152400" y="1170200"/>
            <a:ext cx="5210799" cy="32007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14" name="Google Shape;114;p17"/>
          <p:cNvSpPr txBox="1"/>
          <p:nvPr>
            <p:ph idx="1" type="body"/>
          </p:nvPr>
        </p:nvSpPr>
        <p:spPr>
          <a:xfrm>
            <a:off x="535825" y="892423"/>
            <a:ext cx="4170600" cy="106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After Creating the new account commit your changes, log out using the button  at the </a:t>
            </a:r>
            <a:r>
              <a:rPr lang="en"/>
              <a:t>bottom</a:t>
            </a:r>
            <a:r>
              <a:rPr lang="en"/>
              <a:t> left corner.</a:t>
            </a:r>
            <a:endParaRPr/>
          </a:p>
        </p:txBody>
      </p:sp>
      <p:pic>
        <p:nvPicPr>
          <p:cNvPr id="115" name="Google Shape;115;p17"/>
          <p:cNvPicPr preferRelativeResize="0"/>
          <p:nvPr/>
        </p:nvPicPr>
        <p:blipFill>
          <a:blip r:embed="rId3">
            <a:alphaModFix/>
          </a:blip>
          <a:stretch>
            <a:fillRect/>
          </a:stretch>
        </p:blipFill>
        <p:spPr>
          <a:xfrm>
            <a:off x="423750" y="1960975"/>
            <a:ext cx="4824326" cy="1554875"/>
          </a:xfrm>
          <a:prstGeom prst="rect">
            <a:avLst/>
          </a:prstGeom>
          <a:noFill/>
          <a:ln>
            <a:noFill/>
          </a:ln>
        </p:spPr>
      </p:pic>
      <p:pic>
        <p:nvPicPr>
          <p:cNvPr id="116" name="Google Shape;116;p17"/>
          <p:cNvPicPr preferRelativeResize="0"/>
          <p:nvPr/>
        </p:nvPicPr>
        <p:blipFill>
          <a:blip r:embed="rId4">
            <a:alphaModFix/>
          </a:blip>
          <a:stretch>
            <a:fillRect/>
          </a:stretch>
        </p:blipFill>
        <p:spPr>
          <a:xfrm>
            <a:off x="5440826" y="1689200"/>
            <a:ext cx="3703174" cy="2951042"/>
          </a:xfrm>
          <a:prstGeom prst="rect">
            <a:avLst/>
          </a:prstGeom>
          <a:noFill/>
          <a:ln cap="flat" cmpd="sng" w="9525">
            <a:solidFill>
              <a:srgbClr val="FF0000"/>
            </a:solidFill>
            <a:prstDash val="solid"/>
            <a:round/>
            <a:headEnd len="sm" w="sm" type="none"/>
            <a:tailEnd len="sm" w="sm" type="none"/>
          </a:ln>
        </p:spPr>
      </p:pic>
      <p:cxnSp>
        <p:nvCxnSpPr>
          <p:cNvPr id="117" name="Google Shape;117;p17"/>
          <p:cNvCxnSpPr/>
          <p:nvPr/>
        </p:nvCxnSpPr>
        <p:spPr>
          <a:xfrm flipH="1" rot="10800000">
            <a:off x="4310550" y="2199063"/>
            <a:ext cx="522900" cy="205500"/>
          </a:xfrm>
          <a:prstGeom prst="straightConnector1">
            <a:avLst/>
          </a:prstGeom>
          <a:noFill/>
          <a:ln cap="flat" cmpd="sng" w="9525">
            <a:solidFill>
              <a:srgbClr val="FF0000"/>
            </a:solidFill>
            <a:prstDash val="solid"/>
            <a:round/>
            <a:headEnd len="med" w="med" type="none"/>
            <a:tailEnd len="med" w="med" type="triangle"/>
          </a:ln>
        </p:spPr>
      </p:cxnSp>
      <p:cxnSp>
        <p:nvCxnSpPr>
          <p:cNvPr id="118" name="Google Shape;118;p17"/>
          <p:cNvCxnSpPr/>
          <p:nvPr/>
        </p:nvCxnSpPr>
        <p:spPr>
          <a:xfrm>
            <a:off x="7708475" y="3999325"/>
            <a:ext cx="417300" cy="330600"/>
          </a:xfrm>
          <a:prstGeom prst="straightConnector1">
            <a:avLst/>
          </a:prstGeom>
          <a:noFill/>
          <a:ln cap="flat" cmpd="sng" w="9525">
            <a:solidFill>
              <a:srgbClr val="FF0000"/>
            </a:solidFill>
            <a:prstDash val="solid"/>
            <a:round/>
            <a:headEnd len="med" w="med" type="none"/>
            <a:tailEnd len="med" w="med" type="triangle"/>
          </a:ln>
        </p:spPr>
      </p:cxnSp>
      <p:pic>
        <p:nvPicPr>
          <p:cNvPr id="119" name="Google Shape;119;p17"/>
          <p:cNvPicPr preferRelativeResize="0"/>
          <p:nvPr/>
        </p:nvPicPr>
        <p:blipFill>
          <a:blip r:embed="rId5">
            <a:alphaModFix/>
          </a:blip>
          <a:stretch>
            <a:fillRect/>
          </a:stretch>
        </p:blipFill>
        <p:spPr>
          <a:xfrm>
            <a:off x="423738" y="3585825"/>
            <a:ext cx="4882700" cy="1157600"/>
          </a:xfrm>
          <a:prstGeom prst="rect">
            <a:avLst/>
          </a:prstGeom>
          <a:noFill/>
          <a:ln cap="flat" cmpd="sng" w="9525">
            <a:solidFill>
              <a:srgbClr val="FF0000"/>
            </a:solidFill>
            <a:prstDash val="solid"/>
            <a:round/>
            <a:headEnd len="sm" w="sm" type="none"/>
            <a:tailEnd len="sm" w="sm" type="none"/>
          </a:ln>
        </p:spPr>
      </p:pic>
      <p:cxnSp>
        <p:nvCxnSpPr>
          <p:cNvPr id="120" name="Google Shape;120;p17"/>
          <p:cNvCxnSpPr/>
          <p:nvPr/>
        </p:nvCxnSpPr>
        <p:spPr>
          <a:xfrm flipH="1">
            <a:off x="1176500" y="4244225"/>
            <a:ext cx="518400" cy="294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497" name="Google Shape;497;p62"/>
          <p:cNvSpPr txBox="1"/>
          <p:nvPr>
            <p:ph idx="1" type="body"/>
          </p:nvPr>
        </p:nvSpPr>
        <p:spPr>
          <a:xfrm>
            <a:off x="6029950" y="1229875"/>
            <a:ext cx="2802300" cy="70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Inside to DMZ zone.</a:t>
            </a:r>
            <a:endParaRPr/>
          </a:p>
        </p:txBody>
      </p:sp>
      <p:pic>
        <p:nvPicPr>
          <p:cNvPr id="498" name="Google Shape;498;p62"/>
          <p:cNvPicPr preferRelativeResize="0"/>
          <p:nvPr/>
        </p:nvPicPr>
        <p:blipFill>
          <a:blip r:embed="rId3">
            <a:alphaModFix/>
          </a:blip>
          <a:stretch>
            <a:fillRect/>
          </a:stretch>
        </p:blipFill>
        <p:spPr>
          <a:xfrm>
            <a:off x="152400" y="1170200"/>
            <a:ext cx="5430207" cy="382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504" name="Google Shape;504;p63"/>
          <p:cNvSpPr txBox="1"/>
          <p:nvPr>
            <p:ph idx="1" type="body"/>
          </p:nvPr>
        </p:nvSpPr>
        <p:spPr>
          <a:xfrm>
            <a:off x="5982325" y="1229875"/>
            <a:ext cx="2850000" cy="72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Inside to secure zone.</a:t>
            </a:r>
            <a:endParaRPr/>
          </a:p>
        </p:txBody>
      </p:sp>
      <p:pic>
        <p:nvPicPr>
          <p:cNvPr id="505" name="Google Shape;505;p63"/>
          <p:cNvPicPr preferRelativeResize="0"/>
          <p:nvPr/>
        </p:nvPicPr>
        <p:blipFill>
          <a:blip r:embed="rId3">
            <a:alphaModFix/>
          </a:blip>
          <a:stretch>
            <a:fillRect/>
          </a:stretch>
        </p:blipFill>
        <p:spPr>
          <a:xfrm>
            <a:off x="152400" y="1170200"/>
            <a:ext cx="5488027" cy="3820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511" name="Google Shape;511;p64"/>
          <p:cNvSpPr txBox="1"/>
          <p:nvPr>
            <p:ph idx="1" type="body"/>
          </p:nvPr>
        </p:nvSpPr>
        <p:spPr>
          <a:xfrm>
            <a:off x="6583675" y="1229875"/>
            <a:ext cx="2248500" cy="543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DMZ to secure zone.</a:t>
            </a:r>
            <a:endParaRPr/>
          </a:p>
        </p:txBody>
      </p:sp>
      <p:pic>
        <p:nvPicPr>
          <p:cNvPr id="512" name="Google Shape;512;p64"/>
          <p:cNvPicPr preferRelativeResize="0"/>
          <p:nvPr/>
        </p:nvPicPr>
        <p:blipFill>
          <a:blip r:embed="rId3">
            <a:alphaModFix/>
          </a:blip>
          <a:stretch>
            <a:fillRect/>
          </a:stretch>
        </p:blipFill>
        <p:spPr>
          <a:xfrm>
            <a:off x="209550" y="1017800"/>
            <a:ext cx="6059801" cy="37432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518" name="Google Shape;518;p65"/>
          <p:cNvSpPr txBox="1"/>
          <p:nvPr>
            <p:ph idx="1" type="body"/>
          </p:nvPr>
        </p:nvSpPr>
        <p:spPr>
          <a:xfrm>
            <a:off x="6583675" y="1229875"/>
            <a:ext cx="2248500" cy="54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Secure to </a:t>
            </a:r>
            <a:r>
              <a:rPr lang="en"/>
              <a:t>DMZ.</a:t>
            </a:r>
            <a:endParaRPr/>
          </a:p>
        </p:txBody>
      </p:sp>
      <p:pic>
        <p:nvPicPr>
          <p:cNvPr id="519" name="Google Shape;519;p65"/>
          <p:cNvPicPr preferRelativeResize="0"/>
          <p:nvPr/>
        </p:nvPicPr>
        <p:blipFill>
          <a:blip r:embed="rId3">
            <a:alphaModFix/>
          </a:blip>
          <a:stretch>
            <a:fillRect/>
          </a:stretch>
        </p:blipFill>
        <p:spPr>
          <a:xfrm>
            <a:off x="152400" y="1925275"/>
            <a:ext cx="8839201" cy="10934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Remote Desktop connectivity between zones</a:t>
            </a:r>
            <a:endParaRPr/>
          </a:p>
        </p:txBody>
      </p:sp>
      <p:sp>
        <p:nvSpPr>
          <p:cNvPr id="525" name="Google Shape;525;p66"/>
          <p:cNvSpPr txBox="1"/>
          <p:nvPr>
            <p:ph idx="1" type="body"/>
          </p:nvPr>
        </p:nvSpPr>
        <p:spPr>
          <a:xfrm>
            <a:off x="6583675" y="1229875"/>
            <a:ext cx="2248500" cy="54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Secure to Inside.</a:t>
            </a:r>
            <a:endParaRPr/>
          </a:p>
        </p:txBody>
      </p:sp>
      <p:pic>
        <p:nvPicPr>
          <p:cNvPr id="526" name="Google Shape;526;p66"/>
          <p:cNvPicPr preferRelativeResize="0"/>
          <p:nvPr/>
        </p:nvPicPr>
        <p:blipFill>
          <a:blip r:embed="rId3">
            <a:alphaModFix/>
          </a:blip>
          <a:stretch>
            <a:fillRect/>
          </a:stretch>
        </p:blipFill>
        <p:spPr>
          <a:xfrm>
            <a:off x="152400" y="1925275"/>
            <a:ext cx="8839201" cy="1680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26" name="Google Shape;126;p18"/>
          <p:cNvSpPr txBox="1"/>
          <p:nvPr>
            <p:ph idx="1" type="body"/>
          </p:nvPr>
        </p:nvSpPr>
        <p:spPr>
          <a:xfrm>
            <a:off x="451775" y="1812450"/>
            <a:ext cx="3246300" cy="75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Log back in using the new credentials</a:t>
            </a:r>
            <a:endParaRPr/>
          </a:p>
        </p:txBody>
      </p:sp>
      <p:pic>
        <p:nvPicPr>
          <p:cNvPr id="127" name="Google Shape;127;p18"/>
          <p:cNvPicPr preferRelativeResize="0"/>
          <p:nvPr/>
        </p:nvPicPr>
        <p:blipFill>
          <a:blip r:embed="rId3">
            <a:alphaModFix/>
          </a:blip>
          <a:stretch>
            <a:fillRect/>
          </a:stretch>
        </p:blipFill>
        <p:spPr>
          <a:xfrm>
            <a:off x="3768100" y="1017800"/>
            <a:ext cx="4006101" cy="346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33" name="Google Shape;133;p19"/>
          <p:cNvSpPr txBox="1"/>
          <p:nvPr>
            <p:ph idx="1" type="body"/>
          </p:nvPr>
        </p:nvSpPr>
        <p:spPr>
          <a:xfrm>
            <a:off x="97425" y="1229875"/>
            <a:ext cx="2129700" cy="3294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Select ‘Virtual Router’ from the left menu.</a:t>
            </a:r>
            <a:endParaRPr/>
          </a:p>
          <a:p>
            <a:pPr indent="0" lvl="0" marL="0" rtl="0" algn="l">
              <a:spcBef>
                <a:spcPts val="1200"/>
              </a:spcBef>
              <a:spcAft>
                <a:spcPts val="0"/>
              </a:spcAft>
              <a:buNone/>
            </a:pPr>
            <a:r>
              <a:rPr lang="en"/>
              <a:t>Use the default router unless instructed otherwise.</a:t>
            </a:r>
            <a:endParaRPr/>
          </a:p>
          <a:p>
            <a:pPr indent="0" lvl="0" marL="0" rtl="0" algn="l">
              <a:spcBef>
                <a:spcPts val="1200"/>
              </a:spcBef>
              <a:spcAft>
                <a:spcPts val="1200"/>
              </a:spcAft>
              <a:buNone/>
            </a:pPr>
            <a:r>
              <a:rPr lang="en"/>
              <a:t>Select ‘Interfaces’,find the physical port labeled ‘ethernet1/3’ and click the label</a:t>
            </a:r>
            <a:endParaRPr/>
          </a:p>
        </p:txBody>
      </p:sp>
      <p:pic>
        <p:nvPicPr>
          <p:cNvPr id="134" name="Google Shape;134;p19"/>
          <p:cNvPicPr preferRelativeResize="0"/>
          <p:nvPr/>
        </p:nvPicPr>
        <p:blipFill>
          <a:blip r:embed="rId3">
            <a:alphaModFix/>
          </a:blip>
          <a:stretch>
            <a:fillRect/>
          </a:stretch>
        </p:blipFill>
        <p:spPr>
          <a:xfrm>
            <a:off x="2395250" y="1229875"/>
            <a:ext cx="6437051" cy="1809725"/>
          </a:xfrm>
          <a:prstGeom prst="rect">
            <a:avLst/>
          </a:prstGeom>
          <a:noFill/>
          <a:ln>
            <a:noFill/>
          </a:ln>
        </p:spPr>
      </p:pic>
      <p:pic>
        <p:nvPicPr>
          <p:cNvPr id="135" name="Google Shape;135;p19"/>
          <p:cNvPicPr preferRelativeResize="0"/>
          <p:nvPr/>
        </p:nvPicPr>
        <p:blipFill>
          <a:blip r:embed="rId4">
            <a:alphaModFix/>
          </a:blip>
          <a:stretch>
            <a:fillRect/>
          </a:stretch>
        </p:blipFill>
        <p:spPr>
          <a:xfrm>
            <a:off x="2395250" y="3251675"/>
            <a:ext cx="6437051" cy="1538850"/>
          </a:xfrm>
          <a:prstGeom prst="rect">
            <a:avLst/>
          </a:prstGeom>
          <a:noFill/>
          <a:ln>
            <a:noFill/>
          </a:ln>
        </p:spPr>
      </p:pic>
      <p:cxnSp>
        <p:nvCxnSpPr>
          <p:cNvPr id="136" name="Google Shape;136;p19"/>
          <p:cNvCxnSpPr/>
          <p:nvPr/>
        </p:nvCxnSpPr>
        <p:spPr>
          <a:xfrm flipH="1">
            <a:off x="3978175" y="2465300"/>
            <a:ext cx="714300" cy="182100"/>
          </a:xfrm>
          <a:prstGeom prst="straightConnector1">
            <a:avLst/>
          </a:prstGeom>
          <a:noFill/>
          <a:ln cap="flat" cmpd="sng" w="9525">
            <a:solidFill>
              <a:srgbClr val="FF0000"/>
            </a:solidFill>
            <a:prstDash val="solid"/>
            <a:round/>
            <a:headEnd len="med" w="med" type="none"/>
            <a:tailEnd len="med" w="med" type="triangle"/>
          </a:ln>
        </p:spPr>
      </p:cxnSp>
      <p:cxnSp>
        <p:nvCxnSpPr>
          <p:cNvPr id="137" name="Google Shape;137;p19"/>
          <p:cNvCxnSpPr/>
          <p:nvPr/>
        </p:nvCxnSpPr>
        <p:spPr>
          <a:xfrm flipH="1">
            <a:off x="4062125" y="3641900"/>
            <a:ext cx="770400" cy="140100"/>
          </a:xfrm>
          <a:prstGeom prst="straightConnector1">
            <a:avLst/>
          </a:prstGeom>
          <a:noFill/>
          <a:ln cap="flat" cmpd="sng" w="9525">
            <a:solidFill>
              <a:srgbClr val="FF0000"/>
            </a:solidFill>
            <a:prstDash val="solid"/>
            <a:round/>
            <a:headEnd len="med" w="med" type="none"/>
            <a:tailEnd len="med" w="med" type="triangle"/>
          </a:ln>
        </p:spPr>
      </p:cxnSp>
      <p:cxnSp>
        <p:nvCxnSpPr>
          <p:cNvPr id="138" name="Google Shape;138;p19"/>
          <p:cNvCxnSpPr/>
          <p:nvPr/>
        </p:nvCxnSpPr>
        <p:spPr>
          <a:xfrm flipH="1">
            <a:off x="4878075" y="4586275"/>
            <a:ext cx="770400" cy="140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44" name="Google Shape;144;p20"/>
          <p:cNvSpPr txBox="1"/>
          <p:nvPr>
            <p:ph idx="1" type="body"/>
          </p:nvPr>
        </p:nvSpPr>
        <p:spPr>
          <a:xfrm>
            <a:off x="311700" y="1229875"/>
            <a:ext cx="2196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 the ‘Interface Type’ to ‘Layer3’.</a:t>
            </a:r>
            <a:endParaRPr/>
          </a:p>
          <a:p>
            <a:pPr indent="0" lvl="0" marL="0" rtl="0" algn="l">
              <a:spcBef>
                <a:spcPts val="1200"/>
              </a:spcBef>
              <a:spcAft>
                <a:spcPts val="1200"/>
              </a:spcAft>
              <a:buNone/>
            </a:pPr>
            <a:r>
              <a:rPr lang="en"/>
              <a:t>Click OK.</a:t>
            </a:r>
            <a:endParaRPr/>
          </a:p>
        </p:txBody>
      </p:sp>
      <p:pic>
        <p:nvPicPr>
          <p:cNvPr id="145" name="Google Shape;145;p20"/>
          <p:cNvPicPr preferRelativeResize="0"/>
          <p:nvPr/>
        </p:nvPicPr>
        <p:blipFill>
          <a:blip r:embed="rId3">
            <a:alphaModFix/>
          </a:blip>
          <a:stretch>
            <a:fillRect/>
          </a:stretch>
        </p:blipFill>
        <p:spPr>
          <a:xfrm>
            <a:off x="3426538" y="1087838"/>
            <a:ext cx="4582174" cy="2127925"/>
          </a:xfrm>
          <a:prstGeom prst="rect">
            <a:avLst/>
          </a:prstGeom>
          <a:noFill/>
          <a:ln>
            <a:noFill/>
          </a:ln>
        </p:spPr>
      </p:pic>
      <p:pic>
        <p:nvPicPr>
          <p:cNvPr id="146" name="Google Shape;146;p20"/>
          <p:cNvPicPr preferRelativeResize="0"/>
          <p:nvPr/>
        </p:nvPicPr>
        <p:blipFill>
          <a:blip r:embed="rId4">
            <a:alphaModFix/>
          </a:blip>
          <a:stretch>
            <a:fillRect/>
          </a:stretch>
        </p:blipFill>
        <p:spPr>
          <a:xfrm>
            <a:off x="2602950" y="3285800"/>
            <a:ext cx="6229350" cy="1414750"/>
          </a:xfrm>
          <a:prstGeom prst="rect">
            <a:avLst/>
          </a:prstGeom>
          <a:noFill/>
          <a:ln>
            <a:noFill/>
          </a:ln>
        </p:spPr>
      </p:pic>
      <p:cxnSp>
        <p:nvCxnSpPr>
          <p:cNvPr id="147" name="Google Shape;147;p20"/>
          <p:cNvCxnSpPr/>
          <p:nvPr/>
        </p:nvCxnSpPr>
        <p:spPr>
          <a:xfrm flipH="1">
            <a:off x="4413675" y="1632925"/>
            <a:ext cx="686400" cy="112200"/>
          </a:xfrm>
          <a:prstGeom prst="straightConnector1">
            <a:avLst/>
          </a:prstGeom>
          <a:noFill/>
          <a:ln cap="flat" cmpd="sng" w="9525">
            <a:solidFill>
              <a:srgbClr val="FF0000"/>
            </a:solidFill>
            <a:prstDash val="solid"/>
            <a:round/>
            <a:headEnd len="med" w="med" type="none"/>
            <a:tailEnd len="med" w="med" type="triangle"/>
          </a:ln>
        </p:spPr>
      </p:cxnSp>
      <p:cxnSp>
        <p:nvCxnSpPr>
          <p:cNvPr id="148" name="Google Shape;148;p20"/>
          <p:cNvCxnSpPr/>
          <p:nvPr/>
        </p:nvCxnSpPr>
        <p:spPr>
          <a:xfrm flipH="1">
            <a:off x="7322300" y="2843275"/>
            <a:ext cx="686400" cy="112200"/>
          </a:xfrm>
          <a:prstGeom prst="straightConnector1">
            <a:avLst/>
          </a:prstGeom>
          <a:noFill/>
          <a:ln cap="flat" cmpd="sng" w="9525">
            <a:solidFill>
              <a:srgbClr val="FF0000"/>
            </a:solidFill>
            <a:prstDash val="solid"/>
            <a:round/>
            <a:headEnd len="med" w="med" type="none"/>
            <a:tailEnd len="med" w="med" type="triangle"/>
          </a:ln>
        </p:spPr>
      </p:cxnSp>
      <p:sp>
        <p:nvSpPr>
          <p:cNvPr id="149" name="Google Shape;149;p20"/>
          <p:cNvSpPr/>
          <p:nvPr/>
        </p:nvSpPr>
        <p:spPr>
          <a:xfrm>
            <a:off x="4413675" y="3285800"/>
            <a:ext cx="686400" cy="406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Palo Alto PA-440 Configuration</a:t>
            </a:r>
            <a:endParaRPr/>
          </a:p>
        </p:txBody>
      </p:sp>
      <p:sp>
        <p:nvSpPr>
          <p:cNvPr id="155" name="Google Shape;155;p21"/>
          <p:cNvSpPr txBox="1"/>
          <p:nvPr>
            <p:ph idx="1" type="body"/>
          </p:nvPr>
        </p:nvSpPr>
        <p:spPr>
          <a:xfrm>
            <a:off x="549825" y="1243875"/>
            <a:ext cx="2112900" cy="197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Highlight ‘ethernet1/3’ then click on ‘Add Subinterfaces’</a:t>
            </a:r>
            <a:endParaRPr/>
          </a:p>
        </p:txBody>
      </p:sp>
      <p:pic>
        <p:nvPicPr>
          <p:cNvPr id="156" name="Google Shape;156;p21"/>
          <p:cNvPicPr preferRelativeResize="0"/>
          <p:nvPr/>
        </p:nvPicPr>
        <p:blipFill>
          <a:blip r:embed="rId3">
            <a:alphaModFix/>
          </a:blip>
          <a:stretch>
            <a:fillRect/>
          </a:stretch>
        </p:blipFill>
        <p:spPr>
          <a:xfrm>
            <a:off x="3249400" y="1017800"/>
            <a:ext cx="4510600" cy="3339000"/>
          </a:xfrm>
          <a:prstGeom prst="rect">
            <a:avLst/>
          </a:prstGeom>
          <a:noFill/>
          <a:ln>
            <a:noFill/>
          </a:ln>
        </p:spPr>
      </p:pic>
      <p:cxnSp>
        <p:nvCxnSpPr>
          <p:cNvPr id="157" name="Google Shape;157;p21"/>
          <p:cNvCxnSpPr/>
          <p:nvPr/>
        </p:nvCxnSpPr>
        <p:spPr>
          <a:xfrm flipH="1">
            <a:off x="2943175" y="1047175"/>
            <a:ext cx="826200" cy="448200"/>
          </a:xfrm>
          <a:prstGeom prst="straightConnector1">
            <a:avLst/>
          </a:prstGeom>
          <a:noFill/>
          <a:ln cap="flat" cmpd="sng" w="9525">
            <a:solidFill>
              <a:srgbClr val="FF0000"/>
            </a:solidFill>
            <a:prstDash val="solid"/>
            <a:round/>
            <a:headEnd len="med" w="med" type="none"/>
            <a:tailEnd len="med" w="med" type="triangle"/>
          </a:ln>
        </p:spPr>
      </p:cxnSp>
      <p:cxnSp>
        <p:nvCxnSpPr>
          <p:cNvPr id="158" name="Google Shape;158;p21"/>
          <p:cNvCxnSpPr/>
          <p:nvPr/>
        </p:nvCxnSpPr>
        <p:spPr>
          <a:xfrm flipH="1">
            <a:off x="3081550" y="3917000"/>
            <a:ext cx="826200" cy="448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